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F240F38B-604F-4FD1-BB2A-1093503D3FAB}" type="datetimeFigureOut">
              <a:rPr lang="es-CO" smtClean="0"/>
              <a:t>07/08/2016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8779B904-441E-47D5-AAB0-4F52E9C58A85}" type="slidenum">
              <a:rPr lang="es-CO" smtClean="0"/>
              <a:t>‹Nº›</a:t>
            </a:fld>
            <a:endParaRPr lang="es-CO"/>
          </a:p>
        </p:txBody>
      </p:sp>
    </p:spTree>
    <p:extLst>
      <p:ext uri="{BB962C8B-B14F-4D97-AF65-F5344CB8AC3E}">
        <p14:creationId xmlns:p14="http://schemas.microsoft.com/office/powerpoint/2010/main" val="3451799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F240F38B-604F-4FD1-BB2A-1093503D3FAB}" type="datetimeFigureOut">
              <a:rPr lang="es-CO" smtClean="0"/>
              <a:t>07/08/2016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8779B904-441E-47D5-AAB0-4F52E9C58A85}" type="slidenum">
              <a:rPr lang="es-CO" smtClean="0"/>
              <a:t>‹Nº›</a:t>
            </a:fld>
            <a:endParaRPr lang="es-CO"/>
          </a:p>
        </p:txBody>
      </p:sp>
    </p:spTree>
    <p:extLst>
      <p:ext uri="{BB962C8B-B14F-4D97-AF65-F5344CB8AC3E}">
        <p14:creationId xmlns:p14="http://schemas.microsoft.com/office/powerpoint/2010/main" val="12569772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240F38B-604F-4FD1-BB2A-1093503D3FAB}" type="datetimeFigureOut">
              <a:rPr lang="es-CO" smtClean="0"/>
              <a:t>07/08/2016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8779B904-441E-47D5-AAB0-4F52E9C58A85}" type="slidenum">
              <a:rPr lang="es-CO" smtClean="0"/>
              <a:t>‹Nº›</a:t>
            </a:fld>
            <a:endParaRPr lang="es-CO"/>
          </a:p>
        </p:txBody>
      </p:sp>
    </p:spTree>
    <p:extLst>
      <p:ext uri="{BB962C8B-B14F-4D97-AF65-F5344CB8AC3E}">
        <p14:creationId xmlns:p14="http://schemas.microsoft.com/office/powerpoint/2010/main" val="19845653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F240F38B-604F-4FD1-BB2A-1093503D3FAB}" type="datetimeFigureOut">
              <a:rPr lang="es-CO" smtClean="0"/>
              <a:t>07/08/2016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8779B904-441E-47D5-AAB0-4F52E9C58A85}" type="slidenum">
              <a:rPr lang="es-CO" smtClean="0"/>
              <a:t>‹Nº›</a:t>
            </a:fld>
            <a:endParaRPr lang="es-CO"/>
          </a:p>
        </p:txBody>
      </p:sp>
    </p:spTree>
    <p:extLst>
      <p:ext uri="{BB962C8B-B14F-4D97-AF65-F5344CB8AC3E}">
        <p14:creationId xmlns:p14="http://schemas.microsoft.com/office/powerpoint/2010/main" val="20379838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F240F38B-604F-4FD1-BB2A-1093503D3FAB}" type="datetimeFigureOut">
              <a:rPr lang="es-CO" smtClean="0"/>
              <a:t>07/08/2016</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8779B904-441E-47D5-AAB0-4F52E9C58A85}" type="slidenum">
              <a:rPr lang="es-CO" smtClean="0"/>
              <a:t>‹Nº›</a:t>
            </a:fld>
            <a:endParaRPr lang="es-CO"/>
          </a:p>
        </p:txBody>
      </p:sp>
    </p:spTree>
    <p:extLst>
      <p:ext uri="{BB962C8B-B14F-4D97-AF65-F5344CB8AC3E}">
        <p14:creationId xmlns:p14="http://schemas.microsoft.com/office/powerpoint/2010/main" val="2539663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F240F38B-604F-4FD1-BB2A-1093503D3FAB}" type="datetimeFigureOut">
              <a:rPr lang="es-CO" smtClean="0"/>
              <a:t>07/08/2016</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8779B904-441E-47D5-AAB0-4F52E9C58A85}" type="slidenum">
              <a:rPr lang="es-CO" smtClean="0"/>
              <a:t>‹Nº›</a:t>
            </a:fld>
            <a:endParaRPr lang="es-CO"/>
          </a:p>
        </p:txBody>
      </p:sp>
    </p:spTree>
    <p:extLst>
      <p:ext uri="{BB962C8B-B14F-4D97-AF65-F5344CB8AC3E}">
        <p14:creationId xmlns:p14="http://schemas.microsoft.com/office/powerpoint/2010/main" val="21778624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240F38B-604F-4FD1-BB2A-1093503D3FAB}" type="datetimeFigureOut">
              <a:rPr lang="es-CO" smtClean="0"/>
              <a:t>07/08/2016</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8779B904-441E-47D5-AAB0-4F52E9C58A85}" type="slidenum">
              <a:rPr lang="es-CO" smtClean="0"/>
              <a:t>‹Nº›</a:t>
            </a:fld>
            <a:endParaRPr lang="es-CO"/>
          </a:p>
        </p:txBody>
      </p:sp>
    </p:spTree>
    <p:extLst>
      <p:ext uri="{BB962C8B-B14F-4D97-AF65-F5344CB8AC3E}">
        <p14:creationId xmlns:p14="http://schemas.microsoft.com/office/powerpoint/2010/main" val="24983761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240F38B-604F-4FD1-BB2A-1093503D3FAB}" type="datetimeFigureOut">
              <a:rPr lang="es-CO" smtClean="0"/>
              <a:t>07/08/2016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8779B904-441E-47D5-AAB0-4F52E9C58A85}" type="slidenum">
              <a:rPr lang="es-CO" smtClean="0"/>
              <a:t>‹Nº›</a:t>
            </a:fld>
            <a:endParaRPr lang="es-CO"/>
          </a:p>
        </p:txBody>
      </p:sp>
    </p:spTree>
    <p:extLst>
      <p:ext uri="{BB962C8B-B14F-4D97-AF65-F5344CB8AC3E}">
        <p14:creationId xmlns:p14="http://schemas.microsoft.com/office/powerpoint/2010/main" val="38947194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240F38B-604F-4FD1-BB2A-1093503D3FAB}" type="datetimeFigureOut">
              <a:rPr lang="es-CO" smtClean="0"/>
              <a:t>07/08/2016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8779B904-441E-47D5-AAB0-4F52E9C58A85}" type="slidenum">
              <a:rPr lang="es-CO" smtClean="0"/>
              <a:t>‹Nº›</a:t>
            </a:fld>
            <a:endParaRPr lang="es-CO"/>
          </a:p>
        </p:txBody>
      </p:sp>
    </p:spTree>
    <p:extLst>
      <p:ext uri="{BB962C8B-B14F-4D97-AF65-F5344CB8AC3E}">
        <p14:creationId xmlns:p14="http://schemas.microsoft.com/office/powerpoint/2010/main" val="19931377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F240F38B-604F-4FD1-BB2A-1093503D3FAB}" type="datetimeFigureOut">
              <a:rPr lang="es-CO" smtClean="0"/>
              <a:t>07/08/2016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8779B904-441E-47D5-AAB0-4F52E9C58A85}" type="slidenum">
              <a:rPr lang="es-CO" smtClean="0"/>
              <a:t>‹Nº›</a:t>
            </a:fld>
            <a:endParaRPr lang="es-CO"/>
          </a:p>
        </p:txBody>
      </p:sp>
    </p:spTree>
    <p:extLst>
      <p:ext uri="{BB962C8B-B14F-4D97-AF65-F5344CB8AC3E}">
        <p14:creationId xmlns:p14="http://schemas.microsoft.com/office/powerpoint/2010/main" val="16440125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F240F38B-604F-4FD1-BB2A-1093503D3FAB}" type="datetimeFigureOut">
              <a:rPr lang="es-CO" smtClean="0"/>
              <a:t>07/08/2016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8779B904-441E-47D5-AAB0-4F52E9C58A85}" type="slidenum">
              <a:rPr lang="es-CO" smtClean="0"/>
              <a:t>‹Nº›</a:t>
            </a:fld>
            <a:endParaRPr lang="es-CO"/>
          </a:p>
        </p:txBody>
      </p:sp>
    </p:spTree>
    <p:extLst>
      <p:ext uri="{BB962C8B-B14F-4D97-AF65-F5344CB8AC3E}">
        <p14:creationId xmlns:p14="http://schemas.microsoft.com/office/powerpoint/2010/main" val="14250316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40F38B-604F-4FD1-BB2A-1093503D3FAB}" type="datetimeFigureOut">
              <a:rPr lang="es-CO" smtClean="0"/>
              <a:t>07/08/2016</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79B904-441E-47D5-AAB0-4F52E9C58A85}" type="slidenum">
              <a:rPr lang="es-CO" smtClean="0"/>
              <a:t>‹Nº›</a:t>
            </a:fld>
            <a:endParaRPr lang="es-CO"/>
          </a:p>
        </p:txBody>
      </p:sp>
    </p:spTree>
    <p:extLst>
      <p:ext uri="{BB962C8B-B14F-4D97-AF65-F5344CB8AC3E}">
        <p14:creationId xmlns:p14="http://schemas.microsoft.com/office/powerpoint/2010/main" val="27281712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2160240"/>
          </a:xfrm>
          <a:solidFill>
            <a:schemeClr val="accent3">
              <a:lumMod val="40000"/>
              <a:lumOff val="60000"/>
            </a:schemeClr>
          </a:solidFill>
          <a:effectLst>
            <a:glow rad="101600">
              <a:srgbClr val="C00000">
                <a:alpha val="60000"/>
              </a:srgbClr>
            </a:glow>
          </a:effectLst>
          <a:scene3d>
            <a:camera prst="orthographicFront"/>
            <a:lightRig rig="threePt" dir="t"/>
          </a:scene3d>
          <a:sp3d>
            <a:bevelT w="165100" prst="coolSlant"/>
          </a:sp3d>
        </p:spPr>
        <p:txBody>
          <a:bodyPr>
            <a:noAutofit/>
          </a:bodyPr>
          <a:lstStyle/>
          <a:p>
            <a:pPr marL="0" indent="0" algn="ctr">
              <a:buNone/>
            </a:pPr>
            <a:r>
              <a:rPr lang="es-CO" sz="4000" b="1" dirty="0" smtClean="0"/>
              <a:t>144.000, LA NUMEROSA COMPAÑÍA</a:t>
            </a:r>
          </a:p>
          <a:p>
            <a:pPr marL="0" indent="0" algn="ctr">
              <a:buNone/>
            </a:pPr>
            <a:r>
              <a:rPr lang="es-CO" sz="4000" b="1" dirty="0" smtClean="0"/>
              <a:t> Y LOS 6000 AÑOS DE PECADO</a:t>
            </a:r>
          </a:p>
          <a:p>
            <a:pPr marL="0" indent="0" algn="ctr">
              <a:buNone/>
            </a:pPr>
            <a:r>
              <a:rPr lang="es-CO" sz="4000" b="1" dirty="0" smtClean="0"/>
              <a:t> </a:t>
            </a:r>
            <a:r>
              <a:rPr lang="es-CO" sz="3600" b="1" dirty="0" smtClean="0"/>
              <a:t>TEMA N°2: </a:t>
            </a:r>
            <a:endParaRPr lang="es-CO" sz="3600" b="1" dirty="0"/>
          </a:p>
        </p:txBody>
      </p:sp>
      <p:sp>
        <p:nvSpPr>
          <p:cNvPr id="2" name="1 Medio marco"/>
          <p:cNvSpPr/>
          <p:nvPr/>
        </p:nvSpPr>
        <p:spPr>
          <a:xfrm rot="16200000">
            <a:off x="2365490" y="4254152"/>
            <a:ext cx="750351" cy="3822303"/>
          </a:xfrm>
          <a:prstGeom prst="halfFrame">
            <a:avLst/>
          </a:prstGeom>
          <a:solidFill>
            <a:schemeClr val="accent3">
              <a:lumMod val="40000"/>
              <a:lumOff val="60000"/>
            </a:schemeClr>
          </a:solidFill>
          <a:effectLst>
            <a:glow rad="101600">
              <a:srgbClr val="C00000">
                <a:alpha val="60000"/>
              </a:srgbClr>
            </a:glow>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
        <p:nvSpPr>
          <p:cNvPr id="4" name="3 Medio marco"/>
          <p:cNvSpPr/>
          <p:nvPr/>
        </p:nvSpPr>
        <p:spPr>
          <a:xfrm rot="10800000">
            <a:off x="4761371" y="5626080"/>
            <a:ext cx="3841576" cy="914400"/>
          </a:xfrm>
          <a:prstGeom prst="halfFrame">
            <a:avLst/>
          </a:prstGeom>
          <a:solidFill>
            <a:schemeClr val="accent3">
              <a:lumMod val="40000"/>
              <a:lumOff val="60000"/>
            </a:schemeClr>
          </a:solidFill>
          <a:effectLst>
            <a:glow rad="101600">
              <a:srgbClr val="C00000">
                <a:alpha val="60000"/>
              </a:srgbClr>
            </a:glow>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2852936"/>
            <a:ext cx="6912767" cy="3230344"/>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9945555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282154"/>
          </a:xfrm>
          <a:solidFill>
            <a:schemeClr val="accent3">
              <a:lumMod val="40000"/>
              <a:lumOff val="60000"/>
            </a:schemeClr>
          </a:solidFill>
          <a:scene3d>
            <a:camera prst="orthographicFront"/>
            <a:lightRig rig="threePt" dir="t"/>
          </a:scene3d>
          <a:sp3d>
            <a:bevelT w="165100" prst="coolSlant"/>
          </a:sp3d>
        </p:spPr>
        <p:txBody>
          <a:bodyPr>
            <a:normAutofit/>
          </a:bodyPr>
          <a:lstStyle/>
          <a:p>
            <a:r>
              <a:rPr lang="es-CO" b="1" i="1" dirty="0" smtClean="0"/>
              <a:t>«LA NUMEROSA COMPAÑÍA»</a:t>
            </a:r>
            <a:endParaRPr lang="es-CO" b="1" i="1" dirty="0"/>
          </a:p>
        </p:txBody>
      </p:sp>
      <p:sp>
        <p:nvSpPr>
          <p:cNvPr id="3" name="2 Marcador de contenido"/>
          <p:cNvSpPr>
            <a:spLocks noGrp="1"/>
          </p:cNvSpPr>
          <p:nvPr>
            <p:ph idx="1"/>
          </p:nvPr>
        </p:nvSpPr>
        <p:spPr>
          <a:xfrm>
            <a:off x="457200" y="1772816"/>
            <a:ext cx="8229600" cy="4896544"/>
          </a:xfrm>
          <a:solidFill>
            <a:schemeClr val="bg1">
              <a:lumMod val="95000"/>
            </a:schemeClr>
          </a:solidFill>
          <a:scene3d>
            <a:camera prst="orthographicFront"/>
            <a:lightRig rig="threePt" dir="t"/>
          </a:scene3d>
          <a:sp3d>
            <a:bevelT w="165100" prst="coolSlant"/>
          </a:sp3d>
        </p:spPr>
        <p:txBody>
          <a:bodyPr>
            <a:noAutofit/>
          </a:bodyPr>
          <a:lstStyle/>
          <a:p>
            <a:pPr marL="0" indent="0" algn="ctr">
              <a:buNone/>
            </a:pPr>
            <a:r>
              <a:rPr lang="es-CO" sz="2000" dirty="0" smtClean="0"/>
              <a:t>EGW dice: “</a:t>
            </a:r>
            <a:r>
              <a:rPr lang="es-CO" sz="2000" b="1" dirty="0" smtClean="0">
                <a:latin typeface="Agency FB" pitchFamily="34" charset="0"/>
              </a:rPr>
              <a:t>La </a:t>
            </a:r>
            <a:r>
              <a:rPr lang="es-CO" sz="2000" b="1" dirty="0">
                <a:latin typeface="Agency FB" pitchFamily="34" charset="0"/>
              </a:rPr>
              <a:t>iglesia no es ahora el apartado y peculiar pueblo que era cuando los fuegos de la persecución estaban encendidos contra ella…Vi una numerosa compañía que profesaba el nombre de Cristo, pero Dios no la reconocía como suya.  No se complacía en ella.  Satanás asumía carácter religioso y estaba dispuesto a que la gente se creyese cristiana; y hasta estaba también ansioso de que creyeran en Jesús, en su crucifixión y resurrección.  Satanás y sus ángeles creen todo esto ellos mismos y tiemblan</a:t>
            </a:r>
            <a:r>
              <a:rPr lang="es-CO" sz="2000" dirty="0" smtClean="0"/>
              <a:t>”.</a:t>
            </a:r>
          </a:p>
          <a:p>
            <a:pPr marL="0" indent="0" algn="ctr">
              <a:buNone/>
            </a:pPr>
            <a:r>
              <a:rPr lang="es-CO" sz="2000" b="1" dirty="0" smtClean="0">
                <a:solidFill>
                  <a:srgbClr val="FF0000"/>
                </a:solidFill>
              </a:rPr>
              <a:t> </a:t>
            </a:r>
            <a:r>
              <a:rPr lang="es-CO" sz="2000" b="1" u="sng" dirty="0">
                <a:solidFill>
                  <a:srgbClr val="FF0000"/>
                </a:solidFill>
              </a:rPr>
              <a:t>Primeros Escritos pg.227</a:t>
            </a:r>
            <a:r>
              <a:rPr lang="es-CO" sz="2000" b="1" u="sng" dirty="0" smtClean="0">
                <a:solidFill>
                  <a:srgbClr val="FF0000"/>
                </a:solidFill>
              </a:rPr>
              <a:t>.</a:t>
            </a:r>
            <a:endParaRPr lang="es-CO" sz="2000" b="1" u="sng" dirty="0">
              <a:solidFill>
                <a:srgbClr val="FF0000"/>
              </a:solidFill>
            </a:endParaRPr>
          </a:p>
          <a:p>
            <a:pPr marL="0" indent="0" algn="ctr">
              <a:buNone/>
            </a:pPr>
            <a:r>
              <a:rPr lang="es-CO" sz="2400" b="1" dirty="0" smtClean="0"/>
              <a:t>A</a:t>
            </a:r>
            <a:r>
              <a:rPr lang="es-CO" sz="2400" dirty="0" smtClean="0"/>
              <a:t>quí </a:t>
            </a:r>
            <a:r>
              <a:rPr lang="es-CO" sz="2400" dirty="0"/>
              <a:t>vemos que el enemigo es un buen cristiano, cree en la muerte y resurrección de Cristo aún lo enseña y como muchos creen igual que él, sin verse el fruto de ello en la vida por eso hay en la iglesia </a:t>
            </a:r>
            <a:r>
              <a:rPr lang="es-CO" sz="2400" b="1" dirty="0"/>
              <a:t>UNA NUMEROSA COMPAÑÍA </a:t>
            </a:r>
            <a:r>
              <a:rPr lang="es-CO" sz="2400" dirty="0"/>
              <a:t>que Dios no la reconoce como suya, no los reconoce como sus hijos y debido a esto solo 144,000 serán sellados en la iglesia Adventista finalmente</a:t>
            </a:r>
            <a:r>
              <a:rPr lang="es-CO" sz="2400" dirty="0" smtClean="0"/>
              <a:t>.</a:t>
            </a:r>
            <a:endParaRPr lang="es-CO" sz="2400" dirty="0"/>
          </a:p>
        </p:txBody>
      </p:sp>
    </p:spTree>
    <p:extLst>
      <p:ext uri="{BB962C8B-B14F-4D97-AF65-F5344CB8AC3E}">
        <p14:creationId xmlns:p14="http://schemas.microsoft.com/office/powerpoint/2010/main" val="81626770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832648"/>
          </a:xfrm>
          <a:solidFill>
            <a:schemeClr val="bg1">
              <a:lumMod val="95000"/>
            </a:schemeClr>
          </a:solidFill>
          <a:effectLst>
            <a:glow rad="101600">
              <a:srgbClr val="C00000">
                <a:alpha val="60000"/>
              </a:srgbClr>
            </a:glow>
          </a:effectLst>
          <a:scene3d>
            <a:camera prst="orthographicFront"/>
            <a:lightRig rig="threePt" dir="t"/>
          </a:scene3d>
          <a:sp3d>
            <a:bevelT w="165100" prst="coolSlant"/>
          </a:sp3d>
        </p:spPr>
        <p:txBody>
          <a:bodyPr>
            <a:normAutofit fontScale="85000" lnSpcReduction="20000"/>
          </a:bodyPr>
          <a:lstStyle/>
          <a:p>
            <a:pPr marL="0" indent="0" algn="ctr">
              <a:buNone/>
            </a:pPr>
            <a:r>
              <a:rPr lang="es-CO" sz="3500" b="1" u="sng" dirty="0"/>
              <a:t>El sello del Dios vivo es el Sábado o algo Más </a:t>
            </a:r>
          </a:p>
          <a:p>
            <a:pPr marL="0" indent="0" algn="ctr">
              <a:buNone/>
            </a:pPr>
            <a:r>
              <a:rPr lang="es-CO" dirty="0" smtClean="0"/>
              <a:t> </a:t>
            </a:r>
          </a:p>
          <a:p>
            <a:pPr marL="0" indent="0" algn="ctr">
              <a:buNone/>
            </a:pPr>
            <a:r>
              <a:rPr lang="es-CO" dirty="0" smtClean="0"/>
              <a:t>La pregunta es: El </a:t>
            </a:r>
            <a:r>
              <a:rPr lang="es-CO" dirty="0"/>
              <a:t>sello del Dios vivo con el cual ellos son </a:t>
            </a:r>
            <a:r>
              <a:rPr lang="es-CO" dirty="0" smtClean="0"/>
              <a:t>sellados los 144.000, </a:t>
            </a:r>
            <a:r>
              <a:rPr lang="es-CO" dirty="0"/>
              <a:t>¿es el sábado? La respuesta es NO. </a:t>
            </a:r>
            <a:endParaRPr lang="es-CO" dirty="0" smtClean="0"/>
          </a:p>
          <a:p>
            <a:pPr marL="0" indent="0" algn="ctr">
              <a:buNone/>
            </a:pPr>
            <a:r>
              <a:rPr lang="es-CO" dirty="0" smtClean="0"/>
              <a:t>Dice </a:t>
            </a:r>
            <a:r>
              <a:rPr lang="es-CO" dirty="0"/>
              <a:t>la </a:t>
            </a:r>
            <a:r>
              <a:rPr lang="es-CO" dirty="0" smtClean="0"/>
              <a:t>palabra: </a:t>
            </a:r>
          </a:p>
          <a:p>
            <a:pPr marL="0" indent="0" algn="ctr">
              <a:buNone/>
            </a:pPr>
            <a:r>
              <a:rPr lang="es-CO" dirty="0" smtClean="0"/>
              <a:t>“</a:t>
            </a:r>
            <a:r>
              <a:rPr lang="es-CO" dirty="0">
                <a:latin typeface="Agency FB" pitchFamily="34" charset="0"/>
              </a:rPr>
              <a:t>Entonces vi a otro ángel que subía del este, y tenía el sello del Dios vivo</a:t>
            </a:r>
            <a:r>
              <a:rPr lang="es-CO" dirty="0" smtClean="0">
                <a:latin typeface="Agency FB" pitchFamily="34" charset="0"/>
              </a:rPr>
              <a:t>…</a:t>
            </a:r>
            <a:r>
              <a:rPr lang="es-CO" dirty="0" smtClean="0"/>
              <a:t>” </a:t>
            </a:r>
          </a:p>
          <a:p>
            <a:pPr marL="0" indent="0" algn="ctr">
              <a:buNone/>
            </a:pPr>
            <a:r>
              <a:rPr lang="es-CO" b="1" dirty="0" smtClean="0">
                <a:solidFill>
                  <a:srgbClr val="FF0000"/>
                </a:solidFill>
              </a:rPr>
              <a:t>Apo</a:t>
            </a:r>
            <a:r>
              <a:rPr lang="es-CO" b="1" dirty="0">
                <a:solidFill>
                  <a:srgbClr val="FF0000"/>
                </a:solidFill>
              </a:rPr>
              <a:t>. 7:2.</a:t>
            </a:r>
          </a:p>
          <a:p>
            <a:endParaRPr lang="es-CO" dirty="0" smtClean="0"/>
          </a:p>
          <a:p>
            <a:pPr marL="0" indent="0" algn="ctr">
              <a:buNone/>
            </a:pPr>
            <a:r>
              <a:rPr lang="es-CO" dirty="0" smtClean="0"/>
              <a:t>“¿</a:t>
            </a:r>
            <a:r>
              <a:rPr lang="es-CO" dirty="0"/>
              <a:t>Cuál es el sello del Dios vivo que se pone en la frente de sus hijos?  </a:t>
            </a:r>
            <a:endParaRPr lang="es-CO" dirty="0" smtClean="0"/>
          </a:p>
          <a:p>
            <a:pPr marL="0" indent="0" algn="ctr">
              <a:buNone/>
            </a:pPr>
            <a:r>
              <a:rPr lang="es-CO" dirty="0" smtClean="0"/>
              <a:t>«</a:t>
            </a:r>
            <a:r>
              <a:rPr lang="es-CO" dirty="0" smtClean="0">
                <a:latin typeface="Agency FB" pitchFamily="34" charset="0"/>
              </a:rPr>
              <a:t>Es </a:t>
            </a:r>
            <a:r>
              <a:rPr lang="es-CO" dirty="0">
                <a:latin typeface="Agency FB" pitchFamily="34" charset="0"/>
              </a:rPr>
              <a:t>una marca que pueden ver los ángeles y no los ojos humanos, puesto que el ángel destructor debe percibir esa señal de </a:t>
            </a:r>
            <a:r>
              <a:rPr lang="es-CO" dirty="0" smtClean="0">
                <a:latin typeface="Agency FB" pitchFamily="34" charset="0"/>
              </a:rPr>
              <a:t>redención</a:t>
            </a:r>
            <a:r>
              <a:rPr lang="es-CO" dirty="0" smtClean="0"/>
              <a:t>». </a:t>
            </a:r>
          </a:p>
          <a:p>
            <a:pPr marL="0" indent="0" algn="ctr">
              <a:buNone/>
            </a:pPr>
            <a:r>
              <a:rPr lang="es-CO" dirty="0" smtClean="0"/>
              <a:t>  </a:t>
            </a:r>
            <a:r>
              <a:rPr lang="es-CO" b="1" dirty="0">
                <a:solidFill>
                  <a:srgbClr val="FF0000"/>
                </a:solidFill>
              </a:rPr>
              <a:t>Maranatha el Señor Viene pg. 241. </a:t>
            </a:r>
          </a:p>
        </p:txBody>
      </p:sp>
    </p:spTree>
    <p:extLst>
      <p:ext uri="{BB962C8B-B14F-4D97-AF65-F5344CB8AC3E}">
        <p14:creationId xmlns:p14="http://schemas.microsoft.com/office/powerpoint/2010/main" val="285415987"/>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3"/>
            <a:ext cx="8229600" cy="5472609"/>
          </a:xfrm>
          <a:solidFill>
            <a:schemeClr val="bg2">
              <a:lumMod val="50000"/>
            </a:schemeClr>
          </a:solidFill>
          <a:scene3d>
            <a:camera prst="orthographicFront"/>
            <a:lightRig rig="threePt" dir="t"/>
          </a:scene3d>
          <a:sp3d>
            <a:bevelT w="165100" prst="coolSlant"/>
          </a:sp3d>
        </p:spPr>
        <p:txBody>
          <a:bodyPr>
            <a:normAutofit/>
          </a:bodyPr>
          <a:lstStyle/>
          <a:p>
            <a:pPr marL="0" indent="0" algn="ctr">
              <a:buNone/>
            </a:pPr>
            <a:endParaRPr lang="es-CO" dirty="0" smtClean="0"/>
          </a:p>
          <a:p>
            <a:pPr marL="0" indent="0" algn="ctr">
              <a:buNone/>
            </a:pPr>
            <a:r>
              <a:rPr lang="es-CO" b="1" dirty="0" smtClean="0">
                <a:solidFill>
                  <a:schemeClr val="bg1"/>
                </a:solidFill>
              </a:rPr>
              <a:t>Esto </a:t>
            </a:r>
            <a:r>
              <a:rPr lang="es-CO" b="1" dirty="0">
                <a:solidFill>
                  <a:schemeClr val="bg1"/>
                </a:solidFill>
              </a:rPr>
              <a:t>muestra que este sello solo los ángeles lo pueden ver, no me mal </a:t>
            </a:r>
            <a:r>
              <a:rPr lang="es-CO" b="1" dirty="0" smtClean="0">
                <a:solidFill>
                  <a:schemeClr val="bg1"/>
                </a:solidFill>
              </a:rPr>
              <a:t>entiendan, claro </a:t>
            </a:r>
            <a:r>
              <a:rPr lang="es-CO" b="1" dirty="0">
                <a:solidFill>
                  <a:schemeClr val="bg1"/>
                </a:solidFill>
              </a:rPr>
              <a:t>el sábado en una señal que nos identifica como el pueblo de Dios hasta el fin, sin embargo si notamos cuidadosamente que los 144,000 cuando son sellados con este sello que solo los ángeles </a:t>
            </a:r>
            <a:r>
              <a:rPr lang="es-CO" b="1" dirty="0" smtClean="0">
                <a:solidFill>
                  <a:schemeClr val="bg1"/>
                </a:solidFill>
              </a:rPr>
              <a:t>ven, </a:t>
            </a:r>
            <a:r>
              <a:rPr lang="es-CO" b="1" u="sng" dirty="0">
                <a:solidFill>
                  <a:schemeClr val="bg1"/>
                </a:solidFill>
              </a:rPr>
              <a:t>ellos ya están guardando los mandamientos por ello se dice que son sellados del Israel moderno</a:t>
            </a:r>
            <a:r>
              <a:rPr lang="es-CO" b="1" dirty="0">
                <a:solidFill>
                  <a:schemeClr val="bg1"/>
                </a:solidFill>
              </a:rPr>
              <a:t>, especialmente el sábado. </a:t>
            </a:r>
            <a:endParaRPr lang="es-CO" b="1" dirty="0" smtClean="0">
              <a:solidFill>
                <a:schemeClr val="bg1"/>
              </a:solidFill>
            </a:endParaRPr>
          </a:p>
          <a:p>
            <a:pPr marL="0" indent="0">
              <a:buNone/>
            </a:pPr>
            <a:endParaRPr lang="es-CO" b="1" dirty="0" smtClean="0">
              <a:solidFill>
                <a:srgbClr val="FFFF00"/>
              </a:solidFill>
            </a:endParaRPr>
          </a:p>
          <a:p>
            <a:endParaRPr lang="es-CO" dirty="0"/>
          </a:p>
        </p:txBody>
      </p:sp>
    </p:spTree>
    <p:extLst>
      <p:ext uri="{BB962C8B-B14F-4D97-AF65-F5344CB8AC3E}">
        <p14:creationId xmlns:p14="http://schemas.microsoft.com/office/powerpoint/2010/main" val="233208670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649491"/>
          </a:xfrm>
          <a:solidFill>
            <a:schemeClr val="accent6">
              <a:lumMod val="75000"/>
            </a:schemeClr>
          </a:solidFill>
          <a:scene3d>
            <a:camera prst="orthographicFront"/>
            <a:lightRig rig="threePt" dir="t"/>
          </a:scene3d>
          <a:sp3d>
            <a:bevelT w="165100" prst="coolSlant"/>
          </a:sp3d>
        </p:spPr>
        <p:txBody>
          <a:bodyPr>
            <a:normAutofit fontScale="85000" lnSpcReduction="20000"/>
          </a:bodyPr>
          <a:lstStyle/>
          <a:p>
            <a:pPr marL="0" indent="0" algn="ctr">
              <a:buNone/>
            </a:pPr>
            <a:r>
              <a:rPr lang="es-CO" b="1" dirty="0"/>
              <a:t>Este sello del Dios vivo es mucho más que guardar el </a:t>
            </a:r>
            <a:r>
              <a:rPr lang="es-CO" b="1" dirty="0" smtClean="0"/>
              <a:t>sábado, </a:t>
            </a:r>
            <a:r>
              <a:rPr lang="es-CO" b="1" dirty="0"/>
              <a:t>dice la inspiración: </a:t>
            </a:r>
          </a:p>
          <a:p>
            <a:pPr marL="0" indent="0" algn="ctr">
              <a:buNone/>
            </a:pPr>
            <a:endParaRPr lang="es-CO" b="1" dirty="0" smtClean="0">
              <a:solidFill>
                <a:schemeClr val="bg1"/>
              </a:solidFill>
            </a:endParaRPr>
          </a:p>
          <a:p>
            <a:pPr marL="0" indent="0" algn="ctr">
              <a:buNone/>
            </a:pPr>
            <a:r>
              <a:rPr lang="es-CO" b="1" dirty="0" smtClean="0">
                <a:solidFill>
                  <a:schemeClr val="bg1"/>
                </a:solidFill>
              </a:rPr>
              <a:t>“</a:t>
            </a:r>
            <a:r>
              <a:rPr lang="es-CO" b="1" dirty="0">
                <a:solidFill>
                  <a:schemeClr val="bg1"/>
                </a:solidFill>
              </a:rPr>
              <a:t>Los que vencen el </a:t>
            </a:r>
            <a:r>
              <a:rPr lang="es-CO" b="1" dirty="0" smtClean="0">
                <a:solidFill>
                  <a:schemeClr val="bg1"/>
                </a:solidFill>
              </a:rPr>
              <a:t>mundo</a:t>
            </a:r>
            <a:r>
              <a:rPr lang="es-CO" b="1" dirty="0">
                <a:solidFill>
                  <a:schemeClr val="bg1"/>
                </a:solidFill>
              </a:rPr>
              <a:t>, la carne y el diablo, serán los favorecidos que reciban el sello del Dios vivo.  </a:t>
            </a:r>
            <a:endParaRPr lang="es-CO" b="1" dirty="0" smtClean="0">
              <a:solidFill>
                <a:schemeClr val="bg1"/>
              </a:solidFill>
            </a:endParaRPr>
          </a:p>
          <a:p>
            <a:pPr marL="0" indent="0" algn="ctr">
              <a:buNone/>
            </a:pPr>
            <a:endParaRPr lang="es-CO" b="1" dirty="0" smtClean="0">
              <a:solidFill>
                <a:srgbClr val="FFFF00"/>
              </a:solidFill>
            </a:endParaRPr>
          </a:p>
          <a:p>
            <a:pPr marL="0" indent="0" algn="ctr">
              <a:buNone/>
            </a:pPr>
            <a:r>
              <a:rPr lang="es-CO" b="1" dirty="0" smtClean="0">
                <a:solidFill>
                  <a:srgbClr val="FFFF00"/>
                </a:solidFill>
              </a:rPr>
              <a:t>Aquellos </a:t>
            </a:r>
            <a:r>
              <a:rPr lang="es-CO" b="1" dirty="0">
                <a:solidFill>
                  <a:srgbClr val="FFFF00"/>
                </a:solidFill>
              </a:rPr>
              <a:t>cuyas manos no estén limpias, cuyos corazones no sean puros, no tendrán el sello del Dios vivo.  Los que están planeando pecados y ejecutándolos serán pasados por alto.  </a:t>
            </a:r>
            <a:endParaRPr lang="es-CO" b="1" dirty="0" smtClean="0">
              <a:solidFill>
                <a:srgbClr val="FFFF00"/>
              </a:solidFill>
            </a:endParaRPr>
          </a:p>
          <a:p>
            <a:pPr marL="0" indent="0" algn="ctr">
              <a:buNone/>
            </a:pPr>
            <a:r>
              <a:rPr lang="es-CO" b="1" dirty="0" smtClean="0">
                <a:solidFill>
                  <a:schemeClr val="bg1"/>
                </a:solidFill>
              </a:rPr>
              <a:t>Sólo </a:t>
            </a:r>
            <a:r>
              <a:rPr lang="es-CO" b="1" dirty="0">
                <a:solidFill>
                  <a:schemeClr val="bg1"/>
                </a:solidFill>
              </a:rPr>
              <a:t>los que, en su actitud ante Dios, ocupan la posición de quienes se arrepienten y confiesan sus pecados en el gran día de la verdadera expiación, serán reconocidos y señalados como merecedores de la protección de Dios</a:t>
            </a:r>
            <a:r>
              <a:rPr lang="es-CO" b="1" dirty="0" smtClean="0">
                <a:solidFill>
                  <a:schemeClr val="bg1"/>
                </a:solidFill>
              </a:rPr>
              <a:t>”. </a:t>
            </a:r>
          </a:p>
          <a:p>
            <a:pPr marL="0" indent="0" algn="ctr">
              <a:buNone/>
            </a:pPr>
            <a:r>
              <a:rPr lang="es-CO" b="1" dirty="0" smtClean="0"/>
              <a:t>Testimonios </a:t>
            </a:r>
            <a:r>
              <a:rPr lang="es-CO" b="1" dirty="0"/>
              <a:t>Para los Ministros pg. 445.</a:t>
            </a:r>
          </a:p>
          <a:p>
            <a:endParaRPr lang="es-CO" dirty="0"/>
          </a:p>
        </p:txBody>
      </p:sp>
    </p:spTree>
    <p:extLst>
      <p:ext uri="{BB962C8B-B14F-4D97-AF65-F5344CB8AC3E}">
        <p14:creationId xmlns:p14="http://schemas.microsoft.com/office/powerpoint/2010/main" val="3306799323"/>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433467"/>
          </a:xfrm>
          <a:solidFill>
            <a:schemeClr val="accent4">
              <a:lumMod val="20000"/>
              <a:lumOff val="80000"/>
            </a:schemeClr>
          </a:solidFill>
          <a:effectLst>
            <a:glow rad="101600">
              <a:srgbClr val="C00000">
                <a:alpha val="60000"/>
              </a:srgbClr>
            </a:glow>
          </a:effectLst>
          <a:scene3d>
            <a:camera prst="orthographicFront"/>
            <a:lightRig rig="threePt" dir="t"/>
          </a:scene3d>
          <a:sp3d>
            <a:bevelT w="165100" prst="coolSlant"/>
          </a:sp3d>
        </p:spPr>
        <p:txBody>
          <a:bodyPr>
            <a:normAutofit fontScale="92500"/>
          </a:bodyPr>
          <a:lstStyle/>
          <a:p>
            <a:pPr marL="0" indent="0" algn="ctr">
              <a:buNone/>
            </a:pPr>
            <a:r>
              <a:rPr lang="es-CO" dirty="0"/>
              <a:t>Si guardamos el sábado y no hemos logrado esa condición de vencer el mundo la carne y al diablo aparte de guardar el sábado no serán sellados aún que hayan nacido en la iglesia y tengan 100 años en la iglesia sin vencer lo mencionado no serán sellados, no hermanos de ninguna manera. </a:t>
            </a:r>
            <a:endParaRPr lang="es-CO" dirty="0" smtClean="0"/>
          </a:p>
          <a:p>
            <a:pPr marL="0" indent="0" algn="ctr">
              <a:buNone/>
            </a:pPr>
            <a:endParaRPr lang="es-CO" dirty="0" smtClean="0"/>
          </a:p>
          <a:p>
            <a:pPr marL="0" indent="0" algn="ctr">
              <a:buNone/>
            </a:pPr>
            <a:r>
              <a:rPr lang="es-CO" dirty="0" smtClean="0"/>
              <a:t>Es </a:t>
            </a:r>
            <a:r>
              <a:rPr lang="es-CO" dirty="0"/>
              <a:t>por ello que como nunca antes necesitamos un encuentro con Cristo, necesitamos una relación </a:t>
            </a:r>
            <a:r>
              <a:rPr lang="es-CO" dirty="0" smtClean="0"/>
              <a:t>más estrecha, y más intima con Cristo, y no </a:t>
            </a:r>
            <a:r>
              <a:rPr lang="es-CO" dirty="0"/>
              <a:t>solo una denominación con Él hoy</a:t>
            </a:r>
            <a:r>
              <a:rPr lang="es-CO" dirty="0" smtClean="0"/>
              <a:t>.</a:t>
            </a:r>
            <a:endParaRPr lang="es-CO" dirty="0"/>
          </a:p>
        </p:txBody>
      </p:sp>
    </p:spTree>
    <p:extLst>
      <p:ext uri="{BB962C8B-B14F-4D97-AF65-F5344CB8AC3E}">
        <p14:creationId xmlns:p14="http://schemas.microsoft.com/office/powerpoint/2010/main" val="2124403109"/>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04656"/>
          </a:xfrm>
          <a:solidFill>
            <a:schemeClr val="accent6">
              <a:lumMod val="75000"/>
            </a:schemeClr>
          </a:solidFill>
          <a:scene3d>
            <a:camera prst="orthographicFront"/>
            <a:lightRig rig="threePt" dir="t"/>
          </a:scene3d>
          <a:sp3d>
            <a:bevelT w="165100" prst="coolSlant"/>
          </a:sp3d>
        </p:spPr>
        <p:txBody>
          <a:bodyPr>
            <a:normAutofit fontScale="92500" lnSpcReduction="10000"/>
          </a:bodyPr>
          <a:lstStyle/>
          <a:p>
            <a:pPr marL="0" indent="0" algn="ctr">
              <a:buNone/>
            </a:pPr>
            <a:r>
              <a:rPr lang="es-CO" b="1" dirty="0" smtClean="0"/>
              <a:t>Confirma </a:t>
            </a:r>
            <a:r>
              <a:rPr lang="es-CO" b="1" dirty="0"/>
              <a:t>la inspiración:  </a:t>
            </a:r>
            <a:endParaRPr lang="es-CO" b="1" dirty="0" smtClean="0"/>
          </a:p>
          <a:p>
            <a:pPr marL="0" indent="0" algn="ctr">
              <a:buNone/>
            </a:pPr>
            <a:r>
              <a:rPr lang="es-CO" dirty="0" smtClean="0">
                <a:solidFill>
                  <a:schemeClr val="bg1"/>
                </a:solidFill>
              </a:rPr>
              <a:t>“</a:t>
            </a:r>
            <a:r>
              <a:rPr lang="es-CO" dirty="0">
                <a:solidFill>
                  <a:schemeClr val="bg1"/>
                </a:solidFill>
                <a:latin typeface="Agency FB" pitchFamily="34" charset="0"/>
              </a:rPr>
              <a:t>No todos los que profesan observar el sábado serán sellados.  Aún entre los que enseñan la verdad a otros hay muchos que no recibirán el sello de Dios en sus frentes.  </a:t>
            </a:r>
            <a:endParaRPr lang="es-CO" dirty="0" smtClean="0">
              <a:solidFill>
                <a:schemeClr val="bg1"/>
              </a:solidFill>
              <a:latin typeface="Agency FB" pitchFamily="34" charset="0"/>
            </a:endParaRPr>
          </a:p>
          <a:p>
            <a:pPr marL="0" indent="0" algn="ctr">
              <a:buNone/>
            </a:pPr>
            <a:endParaRPr lang="es-CO" dirty="0" smtClean="0">
              <a:solidFill>
                <a:schemeClr val="bg1"/>
              </a:solidFill>
              <a:latin typeface="Agency FB" pitchFamily="34" charset="0"/>
            </a:endParaRPr>
          </a:p>
          <a:p>
            <a:pPr marL="0" indent="0" algn="ctr">
              <a:buNone/>
            </a:pPr>
            <a:r>
              <a:rPr lang="es-CO" dirty="0" smtClean="0">
                <a:solidFill>
                  <a:schemeClr val="bg1"/>
                </a:solidFill>
                <a:latin typeface="Agency FB" pitchFamily="34" charset="0"/>
              </a:rPr>
              <a:t>Tuvieron </a:t>
            </a:r>
            <a:r>
              <a:rPr lang="es-CO" dirty="0">
                <a:solidFill>
                  <a:schemeClr val="bg1"/>
                </a:solidFill>
                <a:latin typeface="Agency FB" pitchFamily="34" charset="0"/>
              </a:rPr>
              <a:t>la luz de la verdad, conocieron la voluntad de su Maestro, comprendieron todo punto de nuestra fe, pero no hicieron las obras correspondientes.  </a:t>
            </a:r>
            <a:endParaRPr lang="es-CO" dirty="0" smtClean="0">
              <a:solidFill>
                <a:schemeClr val="bg1"/>
              </a:solidFill>
              <a:latin typeface="Agency FB" pitchFamily="34" charset="0"/>
            </a:endParaRPr>
          </a:p>
          <a:p>
            <a:pPr marL="0" indent="0" algn="ctr">
              <a:buNone/>
            </a:pPr>
            <a:endParaRPr lang="es-CO" dirty="0" smtClean="0">
              <a:solidFill>
                <a:schemeClr val="bg1"/>
              </a:solidFill>
              <a:latin typeface="Agency FB" pitchFamily="34" charset="0"/>
            </a:endParaRPr>
          </a:p>
          <a:p>
            <a:pPr marL="0" indent="0" algn="ctr">
              <a:buNone/>
            </a:pPr>
            <a:r>
              <a:rPr lang="es-CO" dirty="0" smtClean="0">
                <a:solidFill>
                  <a:schemeClr val="bg1"/>
                </a:solidFill>
                <a:latin typeface="Agency FB" pitchFamily="34" charset="0"/>
              </a:rPr>
              <a:t>Los </a:t>
            </a:r>
            <a:r>
              <a:rPr lang="es-CO" dirty="0">
                <a:solidFill>
                  <a:schemeClr val="bg1"/>
                </a:solidFill>
                <a:latin typeface="Agency FB" pitchFamily="34" charset="0"/>
              </a:rPr>
              <a:t>que conocieron tan bien la profecía y los tesoros de la sabiduría Divina, debieran haber actuado de acuerdo con su fe. . </a:t>
            </a:r>
            <a:r>
              <a:rPr lang="es-CO" dirty="0">
                <a:solidFill>
                  <a:schemeClr val="bg1"/>
                </a:solidFill>
              </a:rPr>
              <a:t>.” </a:t>
            </a:r>
          </a:p>
          <a:p>
            <a:pPr marL="0" indent="0" algn="ctr">
              <a:buNone/>
            </a:pPr>
            <a:r>
              <a:rPr lang="es-CO" b="1" dirty="0" smtClean="0"/>
              <a:t>Maranatha </a:t>
            </a:r>
            <a:r>
              <a:rPr lang="es-CO" b="1" dirty="0"/>
              <a:t>el Señor Viene pg. 238</a:t>
            </a:r>
            <a:r>
              <a:rPr lang="es-CO" dirty="0" smtClean="0"/>
              <a:t>.</a:t>
            </a:r>
            <a:endParaRPr lang="es-CO" dirty="0"/>
          </a:p>
        </p:txBody>
      </p:sp>
    </p:spTree>
    <p:extLst>
      <p:ext uri="{BB962C8B-B14F-4D97-AF65-F5344CB8AC3E}">
        <p14:creationId xmlns:p14="http://schemas.microsoft.com/office/powerpoint/2010/main" val="82159834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solidFill>
            <a:schemeClr val="accent4">
              <a:lumMod val="40000"/>
              <a:lumOff val="60000"/>
            </a:schemeClr>
          </a:solidFill>
          <a:scene3d>
            <a:camera prst="orthographicFront"/>
            <a:lightRig rig="threePt" dir="t"/>
          </a:scene3d>
          <a:sp3d>
            <a:bevelT w="165100" prst="coolSlant"/>
          </a:sp3d>
        </p:spPr>
        <p:txBody>
          <a:bodyPr>
            <a:normAutofit fontScale="92500" lnSpcReduction="20000"/>
          </a:bodyPr>
          <a:lstStyle/>
          <a:p>
            <a:pPr marL="0" indent="0" algn="ctr">
              <a:buNone/>
            </a:pPr>
            <a:r>
              <a:rPr lang="es-CO" dirty="0"/>
              <a:t>Repito el sello del Dios vivo no está basado en solo guardar el sábado aunque </a:t>
            </a:r>
            <a:r>
              <a:rPr lang="es-CO" dirty="0" smtClean="0"/>
              <a:t>el </a:t>
            </a:r>
            <a:r>
              <a:rPr lang="es-CO" dirty="0"/>
              <a:t>sábado es una señal que reconoce al pueblo Adventista como el pueblo de Dios y lo será hasta el fin, el sábado es el broche de oro en los mandamientos y aunque muchos lo guarden no serán sellados porque no cumplen la siguiente cita</a:t>
            </a:r>
            <a:r>
              <a:rPr lang="es-CO" dirty="0" smtClean="0"/>
              <a:t>:</a:t>
            </a:r>
          </a:p>
          <a:p>
            <a:pPr marL="0" indent="0" algn="ctr">
              <a:buNone/>
            </a:pPr>
            <a:r>
              <a:rPr lang="es-CO" dirty="0" smtClean="0"/>
              <a:t>  </a:t>
            </a:r>
          </a:p>
          <a:p>
            <a:pPr marL="0" indent="0" algn="ctr">
              <a:buNone/>
            </a:pPr>
            <a:r>
              <a:rPr lang="es-CO" dirty="0" smtClean="0"/>
              <a:t>“</a:t>
            </a:r>
            <a:r>
              <a:rPr lang="es-CO" dirty="0">
                <a:latin typeface="Agency FB" pitchFamily="34" charset="0"/>
              </a:rPr>
              <a:t>Ninguno de nosotros recibirá jamás el sello de Dios mientras nuestros caracteres tengan una mancha.  Nos toca a nosotros remediar los defectos de nuestro carácter, limpiar el templo del alma de toda contaminación.  Entonces la lluvia tardía caerá sobre nosotros como cayó la lluvia temprana sobre los discípulos en el día de Pentecostés. . </a:t>
            </a:r>
            <a:r>
              <a:rPr lang="es-CO" dirty="0" smtClean="0">
                <a:latin typeface="Agency FB" pitchFamily="34" charset="0"/>
              </a:rPr>
              <a:t>.”</a:t>
            </a:r>
          </a:p>
          <a:p>
            <a:pPr marL="0" indent="0" algn="ctr">
              <a:buNone/>
            </a:pPr>
            <a:r>
              <a:rPr lang="es-CO" dirty="0" smtClean="0"/>
              <a:t> </a:t>
            </a:r>
            <a:r>
              <a:rPr lang="es-CO" u="sng" dirty="0"/>
              <a:t>Maranatha el Señor Viene pg. 238.</a:t>
            </a:r>
          </a:p>
          <a:p>
            <a:endParaRPr lang="es-CO" dirty="0"/>
          </a:p>
          <a:p>
            <a:endParaRPr lang="es-CO" dirty="0"/>
          </a:p>
        </p:txBody>
      </p:sp>
    </p:spTree>
    <p:extLst>
      <p:ext uri="{BB962C8B-B14F-4D97-AF65-F5344CB8AC3E}">
        <p14:creationId xmlns:p14="http://schemas.microsoft.com/office/powerpoint/2010/main" val="3222869518"/>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solidFill>
            <a:schemeClr val="accent2">
              <a:lumMod val="20000"/>
              <a:lumOff val="80000"/>
            </a:schemeClr>
          </a:solidFill>
          <a:effectLst>
            <a:glow rad="101600">
              <a:srgbClr val="C00000">
                <a:alpha val="60000"/>
              </a:srgbClr>
            </a:glow>
          </a:effectLst>
          <a:scene3d>
            <a:camera prst="orthographicFront"/>
            <a:lightRig rig="threePt" dir="t"/>
          </a:scene3d>
          <a:sp3d>
            <a:bevelT w="165100" prst="coolSlant"/>
          </a:sp3d>
        </p:spPr>
        <p:txBody>
          <a:bodyPr>
            <a:normAutofit fontScale="92500" lnSpcReduction="10000"/>
          </a:bodyPr>
          <a:lstStyle/>
          <a:p>
            <a:pPr marL="0" indent="0" algn="ctr">
              <a:buNone/>
            </a:pPr>
            <a:r>
              <a:rPr lang="es-CO" dirty="0"/>
              <a:t>Muchos guardan ante los hombres el sábado hoy y no serán sellados.</a:t>
            </a:r>
          </a:p>
          <a:p>
            <a:pPr marL="0" indent="0" algn="ctr">
              <a:buNone/>
            </a:pPr>
            <a:r>
              <a:rPr lang="es-CO" dirty="0"/>
              <a:t>Muchos se conocen muy bien nuestras doctrinas pero tampoco serán sellados.</a:t>
            </a:r>
          </a:p>
          <a:p>
            <a:pPr marL="0" indent="0" algn="ctr">
              <a:buNone/>
            </a:pPr>
            <a:r>
              <a:rPr lang="es-CO" dirty="0" smtClean="0"/>
              <a:t> La </a:t>
            </a:r>
            <a:r>
              <a:rPr lang="es-CO" dirty="0"/>
              <a:t>gran mayoría no recibirá el sello porque sus caracteres que solo Dios ve verdaderamente no están limpios en Cristo y su justicia. </a:t>
            </a:r>
          </a:p>
          <a:p>
            <a:pPr marL="0" indent="0">
              <a:buNone/>
            </a:pPr>
            <a:endParaRPr lang="es-CO" dirty="0" smtClean="0"/>
          </a:p>
          <a:p>
            <a:pPr marL="0" indent="0" algn="ctr">
              <a:buNone/>
            </a:pPr>
            <a:r>
              <a:rPr lang="es-CO" dirty="0" smtClean="0"/>
              <a:t>Así </a:t>
            </a:r>
            <a:r>
              <a:rPr lang="es-CO" dirty="0"/>
              <a:t>pues hermanos el sello con el cual los 144,000 son sellados es algo que solo los ángeles y su Espíritu pueden ver y no los ojos humanos</a:t>
            </a:r>
            <a:r>
              <a:rPr lang="es-CO" dirty="0" smtClean="0"/>
              <a:t>. </a:t>
            </a:r>
            <a:r>
              <a:rPr lang="es-CO" u="sng" dirty="0" smtClean="0"/>
              <a:t>El carácter de Cristo reflejado en cada uno de sus hijos.</a:t>
            </a:r>
            <a:endParaRPr lang="es-CO" u="sng" dirty="0"/>
          </a:p>
          <a:p>
            <a:endParaRPr lang="es-CO" dirty="0"/>
          </a:p>
          <a:p>
            <a:endParaRPr lang="es-CO" dirty="0"/>
          </a:p>
        </p:txBody>
      </p:sp>
    </p:spTree>
    <p:extLst>
      <p:ext uri="{BB962C8B-B14F-4D97-AF65-F5344CB8AC3E}">
        <p14:creationId xmlns:p14="http://schemas.microsoft.com/office/powerpoint/2010/main" val="38210303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accent4">
              <a:lumMod val="20000"/>
              <a:lumOff val="80000"/>
            </a:schemeClr>
          </a:solidFill>
          <a:effectLst>
            <a:glow rad="101600">
              <a:srgbClr val="C00000">
                <a:alpha val="60000"/>
              </a:srgbClr>
            </a:glow>
          </a:effectLst>
          <a:scene3d>
            <a:camera prst="orthographicFront"/>
            <a:lightRig rig="threePt" dir="t"/>
          </a:scene3d>
          <a:sp3d>
            <a:bevelT w="165100" prst="coolSlant"/>
          </a:sp3d>
        </p:spPr>
        <p:txBody>
          <a:bodyPr>
            <a:normAutofit fontScale="70000" lnSpcReduction="20000"/>
          </a:bodyPr>
          <a:lstStyle/>
          <a:p>
            <a:pPr marL="0" indent="0" algn="ctr">
              <a:buNone/>
            </a:pPr>
            <a:r>
              <a:rPr lang="es-CO" sz="3800" b="1" dirty="0" smtClean="0"/>
              <a:t>De esta forma, Los </a:t>
            </a:r>
            <a:r>
              <a:rPr lang="es-CO" sz="3800" b="1" dirty="0"/>
              <a:t>144,000 </a:t>
            </a:r>
            <a:r>
              <a:rPr lang="es-CO" sz="3800" b="1" dirty="0" smtClean="0"/>
              <a:t>Triunfan</a:t>
            </a:r>
            <a:endParaRPr lang="es-CO" sz="3800" b="1" dirty="0"/>
          </a:p>
          <a:p>
            <a:pPr marL="0" indent="0" algn="ctr">
              <a:buNone/>
            </a:pPr>
            <a:endParaRPr lang="es-CO" dirty="0" smtClean="0"/>
          </a:p>
          <a:p>
            <a:pPr marL="0" indent="0" algn="ctr">
              <a:buNone/>
            </a:pPr>
            <a:r>
              <a:rPr lang="es-CO" dirty="0" smtClean="0"/>
              <a:t>“</a:t>
            </a:r>
            <a:r>
              <a:rPr lang="es-CO" dirty="0">
                <a:latin typeface="Agency FB" pitchFamily="34" charset="0"/>
              </a:rPr>
              <a:t>Los 144,000 triunfaron.  Sus rostros quedaron iluminados por la gloria de Dios</a:t>
            </a:r>
            <a:r>
              <a:rPr lang="es-CO" dirty="0" smtClean="0"/>
              <a:t>.”</a:t>
            </a:r>
          </a:p>
          <a:p>
            <a:pPr marL="0" indent="0" algn="ctr">
              <a:buNone/>
            </a:pPr>
            <a:r>
              <a:rPr lang="es-CO" b="1" dirty="0" smtClean="0">
                <a:solidFill>
                  <a:srgbClr val="FF0000"/>
                </a:solidFill>
              </a:rPr>
              <a:t>Primeros </a:t>
            </a:r>
            <a:r>
              <a:rPr lang="es-CO" b="1" dirty="0">
                <a:solidFill>
                  <a:srgbClr val="FF0000"/>
                </a:solidFill>
              </a:rPr>
              <a:t>Escritos pg. 37. </a:t>
            </a:r>
            <a:endParaRPr lang="es-CO" b="1" dirty="0" smtClean="0">
              <a:solidFill>
                <a:srgbClr val="FF0000"/>
              </a:solidFill>
            </a:endParaRPr>
          </a:p>
          <a:p>
            <a:pPr marL="0" indent="0" algn="ctr">
              <a:buNone/>
            </a:pPr>
            <a:endParaRPr lang="es-CO" dirty="0" smtClean="0"/>
          </a:p>
          <a:p>
            <a:pPr marL="0" indent="0" algn="ctr">
              <a:buNone/>
            </a:pPr>
            <a:r>
              <a:rPr lang="es-CO" sz="3800" b="1" dirty="0" smtClean="0"/>
              <a:t>Los </a:t>
            </a:r>
            <a:r>
              <a:rPr lang="es-CO" sz="3800" b="1" dirty="0"/>
              <a:t>144,000 reciben el poder del Espíritu </a:t>
            </a:r>
            <a:r>
              <a:rPr lang="es-CO" sz="3800" b="1" dirty="0" smtClean="0"/>
              <a:t>Santo</a:t>
            </a:r>
          </a:p>
          <a:p>
            <a:pPr marL="0" indent="0" algn="ctr">
              <a:buNone/>
            </a:pPr>
            <a:endParaRPr lang="es-CO" dirty="0" smtClean="0"/>
          </a:p>
          <a:p>
            <a:pPr marL="0" indent="0" algn="ctr">
              <a:buNone/>
            </a:pPr>
            <a:r>
              <a:rPr lang="es-CO" dirty="0" smtClean="0"/>
              <a:t>“</a:t>
            </a:r>
            <a:r>
              <a:rPr lang="es-CO" dirty="0">
                <a:latin typeface="Agency FB" pitchFamily="34" charset="0"/>
              </a:rPr>
              <a:t>Los 144,000 santos vivientes reconocieron y entendieron la voz; pero los malvados se figuraron que era fragor de truenos y de terremoto.  Cuando Dios señaló el tiempo, derramó sobre nosotros el Espíritu Santo, y  nuestros semblantes se iluminaron refulgentemente con la gloria de Dios, como le sucedió a Moisés al bajar del Sinaí…Los  144,000 estaban todos sellados y perfectamente unidos</a:t>
            </a:r>
            <a:r>
              <a:rPr lang="es-CO" dirty="0" smtClean="0"/>
              <a:t>.”</a:t>
            </a:r>
          </a:p>
          <a:p>
            <a:pPr marL="0" indent="0" algn="ctr">
              <a:buNone/>
            </a:pPr>
            <a:r>
              <a:rPr lang="es-CO" b="1" dirty="0" smtClean="0">
                <a:solidFill>
                  <a:srgbClr val="FF0000"/>
                </a:solidFill>
              </a:rPr>
              <a:t>Primeros </a:t>
            </a:r>
            <a:r>
              <a:rPr lang="es-CO" b="1" dirty="0">
                <a:solidFill>
                  <a:srgbClr val="FF0000"/>
                </a:solidFill>
              </a:rPr>
              <a:t>Escritos pg. </a:t>
            </a:r>
            <a:r>
              <a:rPr lang="es-CO" b="1" dirty="0" smtClean="0">
                <a:solidFill>
                  <a:srgbClr val="FF0000"/>
                </a:solidFill>
              </a:rPr>
              <a:t>15</a:t>
            </a:r>
          </a:p>
          <a:p>
            <a:pPr marL="0" indent="0" algn="ctr">
              <a:buNone/>
            </a:pPr>
            <a:endParaRPr lang="es-CO" dirty="0" smtClean="0"/>
          </a:p>
          <a:p>
            <a:pPr marL="0" indent="0" algn="ctr">
              <a:buNone/>
            </a:pPr>
            <a:r>
              <a:rPr lang="es-CO" dirty="0" smtClean="0"/>
              <a:t>Ellos </a:t>
            </a:r>
            <a:r>
              <a:rPr lang="es-CO" dirty="0"/>
              <a:t>estaban cumpliendo la oración del Señor:  «</a:t>
            </a:r>
            <a:r>
              <a:rPr lang="es-CO" dirty="0">
                <a:latin typeface="Agency FB" pitchFamily="34" charset="0"/>
              </a:rPr>
              <a:t>Para que todos sean una cosa; como tú, oh Padre, en mí, y yo en ti, que también ellos sean en nosotros una cosa: para que el mundo crea que tú me enviaste</a:t>
            </a:r>
            <a:r>
              <a:rPr lang="es-CO" dirty="0"/>
              <a:t>». </a:t>
            </a:r>
          </a:p>
          <a:p>
            <a:pPr marL="0" indent="0" algn="ctr">
              <a:buNone/>
            </a:pPr>
            <a:r>
              <a:rPr lang="es-CO" b="1" dirty="0">
                <a:solidFill>
                  <a:srgbClr val="FF0000"/>
                </a:solidFill>
              </a:rPr>
              <a:t>Juan 17:21. </a:t>
            </a:r>
          </a:p>
          <a:p>
            <a:pPr marL="0" indent="0" algn="ctr">
              <a:buNone/>
            </a:pPr>
            <a:endParaRPr lang="es-CO" b="1" dirty="0" smtClean="0">
              <a:solidFill>
                <a:srgbClr val="FF0000"/>
              </a:solidFill>
            </a:endParaRPr>
          </a:p>
          <a:p>
            <a:pPr marL="0" indent="0" algn="ctr">
              <a:buNone/>
            </a:pPr>
            <a:endParaRPr lang="es-CO" b="1" dirty="0">
              <a:solidFill>
                <a:srgbClr val="FF0000"/>
              </a:solidFill>
            </a:endParaRPr>
          </a:p>
          <a:p>
            <a:pPr marL="0" indent="0" algn="ctr">
              <a:buNone/>
            </a:pPr>
            <a:endParaRPr lang="es-CO" dirty="0"/>
          </a:p>
          <a:p>
            <a:pPr marL="0" indent="0" algn="ctr">
              <a:buNone/>
            </a:pPr>
            <a:endParaRPr lang="es-CO" dirty="0"/>
          </a:p>
          <a:p>
            <a:pPr marL="0" indent="0" algn="ctr">
              <a:buNone/>
            </a:pPr>
            <a:endParaRPr lang="es-CO" dirty="0"/>
          </a:p>
        </p:txBody>
      </p:sp>
    </p:spTree>
    <p:extLst>
      <p:ext uri="{BB962C8B-B14F-4D97-AF65-F5344CB8AC3E}">
        <p14:creationId xmlns:p14="http://schemas.microsoft.com/office/powerpoint/2010/main" val="192911020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188640"/>
            <a:ext cx="8445624" cy="6480720"/>
          </a:xfrm>
          <a:solidFill>
            <a:schemeClr val="accent4">
              <a:lumMod val="20000"/>
              <a:lumOff val="80000"/>
            </a:schemeClr>
          </a:solidFill>
          <a:effectLst>
            <a:glow rad="101600">
              <a:srgbClr val="C00000">
                <a:alpha val="60000"/>
              </a:srgbClr>
            </a:glow>
          </a:effectLst>
          <a:scene3d>
            <a:camera prst="orthographicFront"/>
            <a:lightRig rig="threePt" dir="t"/>
          </a:scene3d>
          <a:sp3d>
            <a:bevelT w="165100" prst="coolSlant"/>
          </a:sp3d>
        </p:spPr>
        <p:txBody>
          <a:bodyPr>
            <a:normAutofit fontScale="77500" lnSpcReduction="20000"/>
          </a:bodyPr>
          <a:lstStyle/>
          <a:p>
            <a:pPr marL="0" indent="0" algn="ctr">
              <a:buNone/>
            </a:pPr>
            <a:r>
              <a:rPr lang="es-CO" sz="3400" b="1" dirty="0" smtClean="0"/>
              <a:t>Los 144,000 </a:t>
            </a:r>
            <a:r>
              <a:rPr lang="es-CO" sz="3400" b="1" dirty="0"/>
              <a:t>son llamados siervos porque predicarán y juntarán a </a:t>
            </a:r>
            <a:r>
              <a:rPr lang="es-CO" sz="3400" b="1" dirty="0" smtClean="0"/>
              <a:t>LA </a:t>
            </a:r>
            <a:r>
              <a:rPr lang="es-CO" sz="3400" b="1" dirty="0"/>
              <a:t>GRAN MULTITUD </a:t>
            </a:r>
          </a:p>
          <a:p>
            <a:endParaRPr lang="es-CO" dirty="0"/>
          </a:p>
          <a:p>
            <a:pPr marL="0" indent="0" algn="ctr">
              <a:buNone/>
            </a:pPr>
            <a:r>
              <a:rPr lang="es-CO" sz="3600" b="1" u="sng" dirty="0" smtClean="0"/>
              <a:t>CONVERSOS </a:t>
            </a:r>
            <a:r>
              <a:rPr lang="es-CO" sz="3600" b="1" u="sng" dirty="0"/>
              <a:t>DURANTE EL FUERTE PREGÓN</a:t>
            </a:r>
          </a:p>
          <a:p>
            <a:endParaRPr lang="es-CO" dirty="0"/>
          </a:p>
          <a:p>
            <a:pPr marL="0" indent="0" algn="ctr">
              <a:buNone/>
            </a:pPr>
            <a:r>
              <a:rPr lang="es-CO" sz="3600" b="1" dirty="0" smtClean="0"/>
              <a:t>¿</a:t>
            </a:r>
            <a:r>
              <a:rPr lang="es-CO" sz="3600" b="1" dirty="0"/>
              <a:t>Después que los 144,000 estén sellados que pasa con ellos? </a:t>
            </a:r>
            <a:endParaRPr lang="es-CO" sz="3600" b="1" dirty="0" smtClean="0"/>
          </a:p>
          <a:p>
            <a:pPr marL="0" indent="0">
              <a:buNone/>
            </a:pPr>
            <a:endParaRPr lang="es-CO" dirty="0"/>
          </a:p>
          <a:p>
            <a:pPr marL="0" indent="0" algn="ctr">
              <a:buNone/>
            </a:pPr>
            <a:r>
              <a:rPr lang="es-CO" dirty="0" smtClean="0"/>
              <a:t>El </a:t>
            </a:r>
            <a:r>
              <a:rPr lang="es-CO" dirty="0"/>
              <a:t>apóstol Juan les llama “siervos”, ¿por qué</a:t>
            </a:r>
            <a:r>
              <a:rPr lang="es-CO" dirty="0" smtClean="0"/>
              <a:t>?. </a:t>
            </a:r>
            <a:r>
              <a:rPr lang="es-CO" dirty="0"/>
              <a:t>P</a:t>
            </a:r>
            <a:r>
              <a:rPr lang="es-CO" dirty="0" smtClean="0"/>
              <a:t>orque </a:t>
            </a:r>
            <a:r>
              <a:rPr lang="es-CO" dirty="0"/>
              <a:t>tienen una grande tarea que realizar durante el fuerte pregón, ellos dice el Espíritu de Profecía recibirán el poder del Espíritu Santo, “</a:t>
            </a:r>
            <a:r>
              <a:rPr lang="es-CO" sz="3600" dirty="0">
                <a:latin typeface="Agency FB" pitchFamily="34" charset="0"/>
              </a:rPr>
              <a:t>Los 144,000 santos vivientes reconocieron y entendieron la voz…Cuando Dios señaló el tiempo, </a:t>
            </a:r>
            <a:r>
              <a:rPr lang="es-CO" sz="3600" b="1" u="sng" dirty="0">
                <a:latin typeface="Agency FB" pitchFamily="34" charset="0"/>
              </a:rPr>
              <a:t>derramó sobre nosotros el Espíritu Santo</a:t>
            </a:r>
            <a:r>
              <a:rPr lang="es-CO" sz="3600" dirty="0">
                <a:latin typeface="Agency FB" pitchFamily="34" charset="0"/>
              </a:rPr>
              <a:t>, y  nuestros semblantes se iluminaron refulgentemente con la gloria de Dios, como le sucedió a Moisés al bajar del Sinaí…Los 144,000 estaban todos </a:t>
            </a:r>
            <a:r>
              <a:rPr lang="es-CO" sz="3600" b="1" u="sng" dirty="0">
                <a:latin typeface="Agency FB" pitchFamily="34" charset="0"/>
              </a:rPr>
              <a:t>sellados</a:t>
            </a:r>
            <a:r>
              <a:rPr lang="es-CO" sz="3600" dirty="0">
                <a:latin typeface="Agency FB" pitchFamily="34" charset="0"/>
              </a:rPr>
              <a:t> </a:t>
            </a:r>
            <a:r>
              <a:rPr lang="es-CO" sz="3600" dirty="0" smtClean="0">
                <a:latin typeface="Agency FB" pitchFamily="34" charset="0"/>
              </a:rPr>
              <a:t>y </a:t>
            </a:r>
            <a:r>
              <a:rPr lang="es-CO" sz="3600" b="1" u="sng" dirty="0" smtClean="0">
                <a:latin typeface="Agency FB" pitchFamily="34" charset="0"/>
              </a:rPr>
              <a:t>perfectamente unidos</a:t>
            </a:r>
            <a:r>
              <a:rPr lang="es-CO" dirty="0" smtClean="0"/>
              <a:t>”. </a:t>
            </a:r>
          </a:p>
          <a:p>
            <a:pPr marL="0" indent="0" algn="ctr">
              <a:buNone/>
            </a:pPr>
            <a:r>
              <a:rPr lang="es-CO" dirty="0" smtClean="0">
                <a:solidFill>
                  <a:srgbClr val="FF0000"/>
                </a:solidFill>
              </a:rPr>
              <a:t>Primeros </a:t>
            </a:r>
            <a:r>
              <a:rPr lang="es-CO" dirty="0">
                <a:solidFill>
                  <a:srgbClr val="FF0000"/>
                </a:solidFill>
              </a:rPr>
              <a:t>Escritos pg. </a:t>
            </a:r>
            <a:r>
              <a:rPr lang="es-CO" dirty="0" smtClean="0">
                <a:solidFill>
                  <a:srgbClr val="FF0000"/>
                </a:solidFill>
              </a:rPr>
              <a:t>15.</a:t>
            </a:r>
          </a:p>
        </p:txBody>
      </p:sp>
    </p:spTree>
    <p:extLst>
      <p:ext uri="{BB962C8B-B14F-4D97-AF65-F5344CB8AC3E}">
        <p14:creationId xmlns:p14="http://schemas.microsoft.com/office/powerpoint/2010/main" val="228821855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solidFill>
            <a:schemeClr val="accent3">
              <a:lumMod val="40000"/>
              <a:lumOff val="60000"/>
            </a:schemeClr>
          </a:solidFill>
          <a:scene3d>
            <a:camera prst="orthographicFront"/>
            <a:lightRig rig="threePt" dir="t"/>
          </a:scene3d>
          <a:sp3d>
            <a:bevelT w="165100" prst="coolSlant"/>
          </a:sp3d>
        </p:spPr>
        <p:txBody>
          <a:bodyPr>
            <a:normAutofit fontScale="90000"/>
          </a:bodyPr>
          <a:lstStyle/>
          <a:p>
            <a:r>
              <a:rPr lang="es-CO" dirty="0" smtClean="0"/>
              <a:t>Similitud entre los apóstoles, los hermanos de 1844 y los 144.000.</a:t>
            </a:r>
            <a:endParaRPr lang="es-CO" dirty="0"/>
          </a:p>
        </p:txBody>
      </p:sp>
      <p:sp>
        <p:nvSpPr>
          <p:cNvPr id="5" name="4 Marcador de texto"/>
          <p:cNvSpPr>
            <a:spLocks noGrp="1"/>
          </p:cNvSpPr>
          <p:nvPr>
            <p:ph type="body" idx="1"/>
          </p:nvPr>
        </p:nvSpPr>
        <p:spPr>
          <a:solidFill>
            <a:schemeClr val="accent6">
              <a:lumMod val="40000"/>
              <a:lumOff val="60000"/>
            </a:schemeClr>
          </a:solidFill>
          <a:scene3d>
            <a:camera prst="orthographicFront"/>
            <a:lightRig rig="threePt" dir="t"/>
          </a:scene3d>
          <a:sp3d>
            <a:bevelT w="165100" prst="coolSlant"/>
          </a:sp3d>
        </p:spPr>
        <p:txBody>
          <a:bodyPr/>
          <a:lstStyle/>
          <a:p>
            <a:r>
              <a:rPr lang="es-CO" dirty="0" smtClean="0"/>
              <a:t>Los apóstoles</a:t>
            </a:r>
            <a:endParaRPr lang="es-CO" dirty="0"/>
          </a:p>
        </p:txBody>
      </p:sp>
      <p:sp>
        <p:nvSpPr>
          <p:cNvPr id="6" name="5 Marcador de contenido"/>
          <p:cNvSpPr>
            <a:spLocks noGrp="1"/>
          </p:cNvSpPr>
          <p:nvPr>
            <p:ph sz="half" idx="2"/>
          </p:nvPr>
        </p:nvSpPr>
        <p:spPr>
          <a:xfrm>
            <a:off x="457200" y="2492895"/>
            <a:ext cx="4040188" cy="3633267"/>
          </a:xfrm>
          <a:solidFill>
            <a:schemeClr val="accent4">
              <a:lumMod val="40000"/>
              <a:lumOff val="60000"/>
            </a:schemeClr>
          </a:solidFill>
          <a:scene3d>
            <a:camera prst="orthographicFront"/>
            <a:lightRig rig="threePt" dir="t"/>
          </a:scene3d>
          <a:sp3d>
            <a:bevelT w="165100" prst="coolSlant"/>
          </a:sp3d>
        </p:spPr>
        <p:txBody>
          <a:bodyPr>
            <a:noAutofit/>
          </a:bodyPr>
          <a:lstStyle/>
          <a:p>
            <a:pPr marL="0" indent="0">
              <a:buNone/>
            </a:pPr>
            <a:r>
              <a:rPr lang="es-CO" sz="3600" dirty="0" smtClean="0"/>
              <a:t>Cuando llegó en día de Pentecostés, </a:t>
            </a:r>
            <a:r>
              <a:rPr lang="es-CO" sz="3600" dirty="0"/>
              <a:t>e</a:t>
            </a:r>
            <a:r>
              <a:rPr lang="es-CO" sz="3600" dirty="0" smtClean="0"/>
              <a:t>staban todos juntos en el mismo lugar. </a:t>
            </a:r>
            <a:r>
              <a:rPr lang="es-CO" sz="3600" dirty="0" smtClean="0">
                <a:solidFill>
                  <a:srgbClr val="FF0000"/>
                </a:solidFill>
              </a:rPr>
              <a:t>Hech.2:2.</a:t>
            </a:r>
            <a:endParaRPr lang="es-CO" sz="3600" dirty="0">
              <a:solidFill>
                <a:srgbClr val="FF0000"/>
              </a:solidFill>
            </a:endParaRPr>
          </a:p>
        </p:txBody>
      </p:sp>
      <p:sp>
        <p:nvSpPr>
          <p:cNvPr id="7" name="6 Marcador de texto"/>
          <p:cNvSpPr>
            <a:spLocks noGrp="1"/>
          </p:cNvSpPr>
          <p:nvPr>
            <p:ph type="body" sz="quarter" idx="3"/>
          </p:nvPr>
        </p:nvSpPr>
        <p:spPr>
          <a:solidFill>
            <a:schemeClr val="accent6">
              <a:lumMod val="40000"/>
              <a:lumOff val="60000"/>
            </a:schemeClr>
          </a:solidFill>
          <a:scene3d>
            <a:camera prst="orthographicFront"/>
            <a:lightRig rig="threePt" dir="t"/>
          </a:scene3d>
          <a:sp3d>
            <a:bevelT w="165100" prst="coolSlant"/>
          </a:sp3d>
        </p:spPr>
        <p:txBody>
          <a:bodyPr>
            <a:normAutofit fontScale="92500" lnSpcReduction="20000"/>
          </a:bodyPr>
          <a:lstStyle/>
          <a:p>
            <a:r>
              <a:rPr lang="es-CO" dirty="0" smtClean="0"/>
              <a:t>Los que aceptaron el mensaje de Miller y Los 144.000. </a:t>
            </a:r>
            <a:endParaRPr lang="es-CO" dirty="0"/>
          </a:p>
        </p:txBody>
      </p:sp>
      <p:sp>
        <p:nvSpPr>
          <p:cNvPr id="8" name="7 Marcador de contenido"/>
          <p:cNvSpPr>
            <a:spLocks noGrp="1"/>
          </p:cNvSpPr>
          <p:nvPr>
            <p:ph sz="quarter" idx="4"/>
          </p:nvPr>
        </p:nvSpPr>
        <p:spPr>
          <a:xfrm>
            <a:off x="4645025" y="2492895"/>
            <a:ext cx="4041775" cy="3633267"/>
          </a:xfrm>
          <a:solidFill>
            <a:schemeClr val="accent4">
              <a:lumMod val="40000"/>
              <a:lumOff val="60000"/>
            </a:schemeClr>
          </a:solidFill>
          <a:scene3d>
            <a:camera prst="orthographicFront"/>
            <a:lightRig rig="threePt" dir="t"/>
          </a:scene3d>
          <a:sp3d>
            <a:bevelT w="165100" prst="coolSlant"/>
          </a:sp3d>
        </p:spPr>
        <p:txBody>
          <a:bodyPr>
            <a:normAutofit fontScale="85000" lnSpcReduction="20000"/>
          </a:bodyPr>
          <a:lstStyle/>
          <a:p>
            <a:pPr marL="0" indent="0">
              <a:buNone/>
            </a:pPr>
            <a:r>
              <a:rPr lang="es-CO" dirty="0" smtClean="0"/>
              <a:t>En 1844: Los que habían aceptado el mensaje velaban por la venida de su Salvador con indecible esperanza. Descansaban en dulce comunión con Dios… Tenían un carácter purificado de pecado por la sangre expiatoria de Cristo. Los ángeles recibieron orden de velar fielmente sobre esas </a:t>
            </a:r>
            <a:r>
              <a:rPr lang="es-CO" dirty="0"/>
              <a:t>almas</a:t>
            </a:r>
            <a:r>
              <a:rPr lang="es-CO" dirty="0" smtClean="0"/>
              <a:t>. Ver </a:t>
            </a:r>
            <a:r>
              <a:rPr lang="es-CO" b="1" dirty="0" smtClean="0">
                <a:solidFill>
                  <a:srgbClr val="FF0000"/>
                </a:solidFill>
              </a:rPr>
              <a:t>CS 419-424. </a:t>
            </a:r>
          </a:p>
          <a:p>
            <a:pPr marL="0" indent="0">
              <a:buNone/>
            </a:pPr>
            <a:r>
              <a:rPr lang="es-CO" dirty="0" smtClean="0"/>
              <a:t>Lo mismo está </a:t>
            </a:r>
            <a:r>
              <a:rPr lang="es-CO" dirty="0"/>
              <a:t>realizando Dios ahora con el mensaje de los 6000 años de </a:t>
            </a:r>
            <a:r>
              <a:rPr lang="es-CO" dirty="0" smtClean="0"/>
              <a:t>pecado, para despertar la iglesia y sellar los </a:t>
            </a:r>
            <a:r>
              <a:rPr lang="es-CO" dirty="0"/>
              <a:t>144,000 </a:t>
            </a:r>
            <a:r>
              <a:rPr lang="es-CO" dirty="0" smtClean="0"/>
              <a:t> que estaban </a:t>
            </a:r>
            <a:r>
              <a:rPr lang="es-CO" dirty="0"/>
              <a:t>todos </a:t>
            </a:r>
            <a:r>
              <a:rPr lang="es-CO" dirty="0" smtClean="0"/>
              <a:t>perfectamente </a:t>
            </a:r>
            <a:r>
              <a:rPr lang="es-CO" dirty="0"/>
              <a:t>unidos”. </a:t>
            </a:r>
            <a:r>
              <a:rPr lang="es-CO" b="1" dirty="0" smtClean="0">
                <a:solidFill>
                  <a:srgbClr val="FF0000"/>
                </a:solidFill>
              </a:rPr>
              <a:t>PE 15.</a:t>
            </a:r>
          </a:p>
        </p:txBody>
      </p:sp>
    </p:spTree>
    <p:extLst>
      <p:ext uri="{BB962C8B-B14F-4D97-AF65-F5344CB8AC3E}">
        <p14:creationId xmlns:p14="http://schemas.microsoft.com/office/powerpoint/2010/main" val="267340821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lstStyle/>
          <a:p>
            <a:r>
              <a:rPr lang="es-CO" dirty="0" smtClean="0"/>
              <a:t>Tres características de los 144.000</a:t>
            </a:r>
            <a:endParaRPr lang="es-CO" dirty="0"/>
          </a:p>
        </p:txBody>
      </p:sp>
      <p:sp>
        <p:nvSpPr>
          <p:cNvPr id="8" name="7 Marcador de contenido"/>
          <p:cNvSpPr>
            <a:spLocks noGrp="1"/>
          </p:cNvSpPr>
          <p:nvPr>
            <p:ph idx="1"/>
          </p:nvPr>
        </p:nvSpPr>
        <p:spPr>
          <a:xfrm>
            <a:off x="457200" y="1600200"/>
            <a:ext cx="8229600" cy="4997152"/>
          </a:xfrm>
          <a:solidFill>
            <a:schemeClr val="accent3">
              <a:lumMod val="40000"/>
              <a:lumOff val="60000"/>
            </a:schemeClr>
          </a:solidFill>
          <a:effectLst>
            <a:glow rad="101600">
              <a:srgbClr val="C00000">
                <a:alpha val="60000"/>
              </a:srgbClr>
            </a:glow>
          </a:effectLst>
          <a:scene3d>
            <a:camera prst="orthographicFront"/>
            <a:lightRig rig="threePt" dir="t"/>
          </a:scene3d>
          <a:sp3d>
            <a:bevelT w="165100" prst="coolSlant"/>
          </a:sp3d>
        </p:spPr>
        <p:txBody>
          <a:bodyPr>
            <a:normAutofit lnSpcReduction="10000"/>
          </a:bodyPr>
          <a:lstStyle/>
          <a:p>
            <a:r>
              <a:rPr lang="es-CO" sz="2400" dirty="0" smtClean="0"/>
              <a:t>Apoc.14:4,5. «</a:t>
            </a:r>
            <a:r>
              <a:rPr lang="es-CO" sz="2400" dirty="0" smtClean="0">
                <a:latin typeface="Agency FB" pitchFamily="34" charset="0"/>
              </a:rPr>
              <a:t>Estos </a:t>
            </a:r>
            <a:r>
              <a:rPr lang="es-CO" sz="2400" dirty="0">
                <a:latin typeface="Agency FB" pitchFamily="34" charset="0"/>
              </a:rPr>
              <a:t>son los que con mujeres no fueron contaminados; porque son vírgenes. Estos, los que siguen al Cordero por donde quiera que fuere. Estos fueron comprados de entre los hombres por primicias para Dios y para el Cordero, </a:t>
            </a:r>
            <a:r>
              <a:rPr lang="es-CO" sz="2400" dirty="0" smtClean="0">
                <a:latin typeface="Agency FB" pitchFamily="34" charset="0"/>
              </a:rPr>
              <a:t>Y </a:t>
            </a:r>
            <a:r>
              <a:rPr lang="es-CO" sz="2400" dirty="0">
                <a:latin typeface="Agency FB" pitchFamily="34" charset="0"/>
              </a:rPr>
              <a:t>en sus bocas no ha sido hallado engaño; porque ellos son sin mácula delante del trono de </a:t>
            </a:r>
            <a:r>
              <a:rPr lang="es-CO" sz="2400" dirty="0" smtClean="0">
                <a:latin typeface="Agency FB" pitchFamily="34" charset="0"/>
              </a:rPr>
              <a:t>Dios</a:t>
            </a:r>
            <a:r>
              <a:rPr lang="es-CO" sz="2400" dirty="0" smtClean="0"/>
              <a:t>».</a:t>
            </a:r>
          </a:p>
          <a:p>
            <a:pPr marL="0" indent="0">
              <a:buNone/>
            </a:pPr>
            <a:endParaRPr lang="es-CO" sz="2400" dirty="0" smtClean="0"/>
          </a:p>
          <a:p>
            <a:pPr marL="0" indent="0">
              <a:buNone/>
            </a:pPr>
            <a:r>
              <a:rPr lang="es-CO" sz="2800" b="1" dirty="0" smtClean="0">
                <a:solidFill>
                  <a:srgbClr val="C00000"/>
                </a:solidFill>
              </a:rPr>
              <a:t>1). </a:t>
            </a:r>
            <a:r>
              <a:rPr lang="es-CO" sz="2800" b="1" u="sng" dirty="0" smtClean="0"/>
              <a:t>No se contaminaron con mujeres</a:t>
            </a:r>
            <a:r>
              <a:rPr lang="es-CO" sz="2400" dirty="0" smtClean="0"/>
              <a:t>: En esa época, Satanás ejercerá </a:t>
            </a:r>
            <a:r>
              <a:rPr lang="es-CO" sz="2400" dirty="0"/>
              <a:t>toda la presión posible sobre los santos para que renuncien a su fidelidad a Dios y sus mandamientos y se unan a la organización </a:t>
            </a:r>
            <a:r>
              <a:rPr lang="es-CO" sz="2400" dirty="0" smtClean="0"/>
              <a:t>apóstata. Cualquier </a:t>
            </a:r>
            <a:r>
              <a:rPr lang="es-CO" sz="2400" dirty="0"/>
              <a:t>concesión hubiera significado una contaminación; pero ahora, de pie victoriosamente sobre el monte de Sión, se alaba a los santos por su felicidad.  </a:t>
            </a:r>
          </a:p>
        </p:txBody>
      </p:sp>
    </p:spTree>
    <p:extLst>
      <p:ext uri="{BB962C8B-B14F-4D97-AF65-F5344CB8AC3E}">
        <p14:creationId xmlns:p14="http://schemas.microsoft.com/office/powerpoint/2010/main" val="301903697"/>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3">
              <a:lumMod val="20000"/>
              <a:lumOff val="80000"/>
            </a:schemeClr>
          </a:solidFill>
          <a:effectLst>
            <a:glow rad="101600">
              <a:srgbClr val="C00000">
                <a:alpha val="60000"/>
              </a:srgbClr>
            </a:glow>
          </a:effectLst>
          <a:scene3d>
            <a:camera prst="orthographicFront"/>
            <a:lightRig rig="threePt" dir="t"/>
          </a:scene3d>
          <a:sp3d>
            <a:bevelT w="165100" prst="coolSlant"/>
          </a:sp3d>
        </p:spPr>
        <p:txBody>
          <a:bodyPr>
            <a:normAutofit fontScale="92500"/>
          </a:bodyPr>
          <a:lstStyle/>
          <a:p>
            <a:pPr marL="0" indent="0">
              <a:buNone/>
            </a:pPr>
            <a:r>
              <a:rPr lang="es-CO" sz="2400" dirty="0"/>
              <a:t>En las Escritura a menudo se usa la figura de una mujer para representar a una iglesia; </a:t>
            </a:r>
            <a:r>
              <a:rPr lang="es-CO" sz="2400" u="sng" dirty="0"/>
              <a:t>una mujer pura simboliza a la iglesia verdadera, </a:t>
            </a:r>
            <a:r>
              <a:rPr lang="es-CO" sz="2400" u="sng" dirty="0" smtClean="0"/>
              <a:t>por que sus doctrinas son puras, basadas únicamente en la Palabra de Dios, la Biblia</a:t>
            </a:r>
            <a:r>
              <a:rPr lang="es-CO" sz="2400" dirty="0" smtClean="0"/>
              <a:t>. </a:t>
            </a:r>
            <a:r>
              <a:rPr lang="es-CO" sz="2400" dirty="0" smtClean="0">
                <a:solidFill>
                  <a:srgbClr val="FF0000"/>
                </a:solidFill>
              </a:rPr>
              <a:t>(Ver (Apoc.12:1). </a:t>
            </a:r>
            <a:r>
              <a:rPr lang="es-CO" sz="2400" dirty="0" smtClean="0"/>
              <a:t>a </a:t>
            </a:r>
            <a:r>
              <a:rPr lang="es-CO" sz="2400" dirty="0"/>
              <a:t>una mujer inmoral, a la iglesia apóstata  </a:t>
            </a:r>
            <a:r>
              <a:rPr lang="es-CO" sz="2400" dirty="0" smtClean="0">
                <a:solidFill>
                  <a:srgbClr val="FF0000"/>
                </a:solidFill>
              </a:rPr>
              <a:t>(Ver Apoc. 17:1-5). </a:t>
            </a:r>
            <a:r>
              <a:rPr lang="es-CO" sz="2400" u="sng" dirty="0"/>
              <a:t>L</a:t>
            </a:r>
            <a:r>
              <a:rPr lang="es-CO" sz="2400" u="sng" dirty="0" smtClean="0"/>
              <a:t>a </a:t>
            </a:r>
            <a:r>
              <a:rPr lang="es-CO" sz="2400" u="sng" dirty="0"/>
              <a:t>iglesia de Roma y </a:t>
            </a:r>
            <a:r>
              <a:rPr lang="es-CO" sz="2400" u="sng" dirty="0" smtClean="0"/>
              <a:t>las demás iglesias </a:t>
            </a:r>
            <a:r>
              <a:rPr lang="es-CO" sz="2400" u="sng" dirty="0"/>
              <a:t>apóstatas que siguen sus pisadas, son simbolizadas con una mujer impura y sus hijas. </a:t>
            </a:r>
            <a:r>
              <a:rPr lang="es-CO" sz="2400" u="sng" dirty="0" smtClean="0"/>
              <a:t>Por que practican doctrinas paganas</a:t>
            </a:r>
            <a:r>
              <a:rPr lang="es-CO" sz="2400" dirty="0" smtClean="0"/>
              <a:t>, El </a:t>
            </a:r>
            <a:r>
              <a:rPr lang="es-CO" sz="2400" dirty="0"/>
              <a:t>profeta </a:t>
            </a:r>
            <a:r>
              <a:rPr lang="es-CO" sz="2400" dirty="0" smtClean="0"/>
              <a:t>Juan, se </a:t>
            </a:r>
            <a:r>
              <a:rPr lang="es-CO" sz="2400" dirty="0"/>
              <a:t>refiere sin duda a estas </a:t>
            </a:r>
            <a:r>
              <a:rPr lang="es-CO" sz="2400" dirty="0" smtClean="0"/>
              <a:t>iglesias.</a:t>
            </a:r>
          </a:p>
          <a:p>
            <a:pPr marL="400050" lvl="1" indent="0">
              <a:buNone/>
            </a:pPr>
            <a:r>
              <a:rPr lang="es-CO" sz="2000" dirty="0"/>
              <a:t>Los </a:t>
            </a:r>
            <a:r>
              <a:rPr lang="es-CO" sz="2000" dirty="0" smtClean="0"/>
              <a:t>144.000 santos son </a:t>
            </a:r>
            <a:r>
              <a:rPr lang="es-CO" sz="2000" dirty="0"/>
              <a:t>llamados </a:t>
            </a:r>
            <a:r>
              <a:rPr lang="es-CO" sz="2000" dirty="0" smtClean="0"/>
              <a:t>vírgenes, no en el sentido literal, ya que en otras partes de la Escritura, se exalta el matrimonio, sino espiritual, porque </a:t>
            </a:r>
            <a:r>
              <a:rPr lang="es-CO" sz="2000" dirty="0"/>
              <a:t>se han  mantenido apartados de Babilonia, </a:t>
            </a:r>
            <a:r>
              <a:rPr lang="es-CO" sz="2000" dirty="0" smtClean="0"/>
              <a:t>y porque </a:t>
            </a:r>
            <a:r>
              <a:rPr lang="es-CO" sz="2000" dirty="0"/>
              <a:t>ya no tienen nada que ver con ella </a:t>
            </a:r>
            <a:r>
              <a:rPr lang="es-CO" sz="2000" dirty="0">
                <a:solidFill>
                  <a:srgbClr val="FF0000"/>
                </a:solidFill>
              </a:rPr>
              <a:t>(ver </a:t>
            </a:r>
            <a:r>
              <a:rPr lang="es-CO" sz="2000" dirty="0" smtClean="0">
                <a:solidFill>
                  <a:srgbClr val="FF0000"/>
                </a:solidFill>
              </a:rPr>
              <a:t>Apoc. 18:4</a:t>
            </a:r>
            <a:r>
              <a:rPr lang="es-CO" sz="2000" dirty="0">
                <a:solidFill>
                  <a:srgbClr val="FF0000"/>
                </a:solidFill>
              </a:rPr>
              <a:t>).  </a:t>
            </a:r>
            <a:r>
              <a:rPr lang="es-CO" sz="2000" dirty="0"/>
              <a:t>Se negaron a tener relación alguna con Babilonia y sus hijas en el tiempo cuando éstas se convirtieron en los instrumentos de Satanás en su esfuerzo final por extirpar a los santos (ver com. </a:t>
            </a:r>
            <a:r>
              <a:rPr lang="es-CO" sz="2000" dirty="0" smtClean="0">
                <a:solidFill>
                  <a:srgbClr val="FF0000"/>
                </a:solidFill>
              </a:rPr>
              <a:t>(Ver Apoc. 13:15</a:t>
            </a:r>
            <a:r>
              <a:rPr lang="es-CO" sz="2000" dirty="0">
                <a:solidFill>
                  <a:srgbClr val="FF0000"/>
                </a:solidFill>
              </a:rPr>
              <a:t>). </a:t>
            </a:r>
            <a:endParaRPr lang="es-CO" sz="2000" dirty="0" smtClean="0">
              <a:solidFill>
                <a:srgbClr val="FF0000"/>
              </a:solidFill>
            </a:endParaRPr>
          </a:p>
          <a:p>
            <a:pPr marL="400050" lvl="1" indent="0">
              <a:buNone/>
            </a:pPr>
            <a:r>
              <a:rPr lang="es-CO" sz="2000" dirty="0" smtClean="0">
                <a:solidFill>
                  <a:srgbClr val="FF0000"/>
                </a:solidFill>
              </a:rPr>
              <a:t> </a:t>
            </a:r>
            <a:r>
              <a:rPr lang="es-CO" sz="2000" dirty="0"/>
              <a:t>No se contaminaron participando en esa alianza vituperable de elementos reunidos por Satanás, aunque quizá alguna vez pertenecieron a alguno de los diversos grupos que ahora están </a:t>
            </a:r>
            <a:r>
              <a:rPr lang="es-CO" sz="2000" dirty="0" smtClean="0"/>
              <a:t>unidos. Pero que debido al mensaje de los 6000 años de pecado, salieron definitivamente de allí. </a:t>
            </a:r>
            <a:endParaRPr lang="es-CO" sz="2000" dirty="0"/>
          </a:p>
        </p:txBody>
      </p:sp>
    </p:spTree>
    <p:extLst>
      <p:ext uri="{BB962C8B-B14F-4D97-AF65-F5344CB8AC3E}">
        <p14:creationId xmlns:p14="http://schemas.microsoft.com/office/powerpoint/2010/main" val="371907694"/>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688632"/>
          </a:xfrm>
          <a:solidFill>
            <a:schemeClr val="accent4">
              <a:lumMod val="20000"/>
              <a:lumOff val="80000"/>
            </a:schemeClr>
          </a:solidFill>
          <a:effectLst>
            <a:glow rad="101600">
              <a:srgbClr val="C00000">
                <a:alpha val="60000"/>
              </a:srgbClr>
            </a:glow>
          </a:effectLst>
          <a:scene3d>
            <a:camera prst="orthographicFront"/>
            <a:lightRig rig="threePt" dir="t"/>
          </a:scene3d>
          <a:sp3d>
            <a:bevelT w="165100" prst="coolSlant"/>
          </a:sp3d>
        </p:spPr>
        <p:txBody>
          <a:bodyPr/>
          <a:lstStyle/>
          <a:p>
            <a:pPr marL="0" indent="0">
              <a:buNone/>
            </a:pPr>
            <a:r>
              <a:rPr lang="es-CO" sz="3600" b="1" dirty="0" smtClean="0">
                <a:solidFill>
                  <a:srgbClr val="FF0000"/>
                </a:solidFill>
              </a:rPr>
              <a:t>2</a:t>
            </a:r>
            <a:r>
              <a:rPr lang="es-CO" sz="3600" b="1" dirty="0">
                <a:solidFill>
                  <a:srgbClr val="FF0000"/>
                </a:solidFill>
              </a:rPr>
              <a:t>). </a:t>
            </a:r>
            <a:r>
              <a:rPr lang="es-CO" sz="2400" dirty="0" smtClean="0"/>
              <a:t>«</a:t>
            </a:r>
            <a:r>
              <a:rPr lang="es-CO" sz="2800" b="1" u="sng" dirty="0" smtClean="0"/>
              <a:t>Siguen </a:t>
            </a:r>
            <a:r>
              <a:rPr lang="es-CO" sz="2800" b="1" u="sng" dirty="0"/>
              <a:t>al Cordero por donde quiera que </a:t>
            </a:r>
            <a:r>
              <a:rPr lang="es-CO" sz="2800" b="1" u="sng" dirty="0" smtClean="0"/>
              <a:t>fuere</a:t>
            </a:r>
            <a:r>
              <a:rPr lang="es-CO" sz="2400" dirty="0" smtClean="0"/>
              <a:t>». La segunda característica es su amistad intima con Cristo</a:t>
            </a:r>
            <a:r>
              <a:rPr lang="es-CO" sz="2400" dirty="0"/>
              <a:t>. </a:t>
            </a:r>
            <a:endParaRPr lang="es-CO" sz="2400" dirty="0" smtClean="0"/>
          </a:p>
          <a:p>
            <a:endParaRPr lang="es-CO" sz="2400" dirty="0" smtClean="0">
              <a:solidFill>
                <a:srgbClr val="FF0000"/>
              </a:solidFill>
            </a:endParaRPr>
          </a:p>
          <a:p>
            <a:r>
              <a:rPr lang="es-CO" sz="2400" dirty="0" smtClean="0">
                <a:solidFill>
                  <a:srgbClr val="FF0000"/>
                </a:solidFill>
              </a:rPr>
              <a:t>Juan 15:14,16 </a:t>
            </a:r>
            <a:r>
              <a:rPr lang="es-CO" sz="2400" dirty="0" smtClean="0"/>
              <a:t>dice: «</a:t>
            </a:r>
            <a:r>
              <a:rPr lang="es-CO" sz="2400" dirty="0" smtClean="0">
                <a:latin typeface="Agency FB" pitchFamily="34" charset="0"/>
              </a:rPr>
              <a:t>Vosotros </a:t>
            </a:r>
            <a:r>
              <a:rPr lang="es-CO" sz="2400" dirty="0">
                <a:latin typeface="Agency FB" pitchFamily="34" charset="0"/>
              </a:rPr>
              <a:t>sois mis amigos si hacéis lo que yo os mando. Ya no os llamo siervos, </a:t>
            </a:r>
            <a:r>
              <a:rPr lang="es-CO" sz="2400" dirty="0" smtClean="0">
                <a:latin typeface="Agency FB" pitchFamily="34" charset="0"/>
              </a:rPr>
              <a:t>porque </a:t>
            </a:r>
            <a:r>
              <a:rPr lang="es-CO" sz="2400" dirty="0">
                <a:latin typeface="Agency FB" pitchFamily="34" charset="0"/>
              </a:rPr>
              <a:t>el siervo no sabe lo que hace su señor; pero os he </a:t>
            </a:r>
            <a:r>
              <a:rPr lang="es-CO" sz="2400" dirty="0" smtClean="0">
                <a:latin typeface="Agency FB" pitchFamily="34" charset="0"/>
              </a:rPr>
              <a:t>llamado amigos, por que os di a conocer todo lo que oí de mi Padre</a:t>
            </a:r>
            <a:r>
              <a:rPr lang="es-CO" sz="2400" dirty="0" smtClean="0"/>
              <a:t>».</a:t>
            </a:r>
          </a:p>
          <a:p>
            <a:pPr lvl="1"/>
            <a:endParaRPr lang="es-CO" sz="2000" dirty="0" smtClean="0"/>
          </a:p>
          <a:p>
            <a:pPr lvl="1"/>
            <a:r>
              <a:rPr lang="es-CO" sz="2000" dirty="0" smtClean="0"/>
              <a:t>La iglesia primitiva, Éfeso, la iglesia del amor, amor entre sí </a:t>
            </a:r>
            <a:r>
              <a:rPr lang="es-CO" sz="2000" dirty="0" smtClean="0">
                <a:solidFill>
                  <a:srgbClr val="FF0000"/>
                </a:solidFill>
              </a:rPr>
              <a:t>(Ver Hech.2: 42-46)</a:t>
            </a:r>
            <a:r>
              <a:rPr lang="es-CO" sz="2000" dirty="0" smtClean="0"/>
              <a:t>, y amor para con Dios. se caracterizó por la obediencia a </a:t>
            </a:r>
            <a:r>
              <a:rPr lang="es-CO" sz="2000" u="sng" dirty="0" smtClean="0"/>
              <a:t>todo</a:t>
            </a:r>
            <a:r>
              <a:rPr lang="es-CO" sz="2000" dirty="0" smtClean="0"/>
              <a:t> lo que Cristo les había ordenado a los apóstoles, sin quitarle </a:t>
            </a:r>
            <a:r>
              <a:rPr lang="es-CO" sz="2000" u="sng" dirty="0" smtClean="0"/>
              <a:t>ni una letra, ni un punto de la ley</a:t>
            </a:r>
            <a:r>
              <a:rPr lang="es-CO" sz="2000" dirty="0" smtClean="0"/>
              <a:t>, y la última generación de los santos, los 144.000, se caracterizarán por lo mismo. Y se desprenderán de los vienes materiales para apoyar la obra de Dios. </a:t>
            </a:r>
            <a:r>
              <a:rPr lang="es-CO" sz="2400" dirty="0" smtClean="0"/>
              <a:t> </a:t>
            </a:r>
            <a:endParaRPr lang="es-CO" dirty="0"/>
          </a:p>
        </p:txBody>
      </p:sp>
    </p:spTree>
    <p:extLst>
      <p:ext uri="{BB962C8B-B14F-4D97-AF65-F5344CB8AC3E}">
        <p14:creationId xmlns:p14="http://schemas.microsoft.com/office/powerpoint/2010/main" val="1989842832"/>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solidFill>
            <a:schemeClr val="bg1">
              <a:lumMod val="85000"/>
            </a:schemeClr>
          </a:solidFill>
          <a:effectLst>
            <a:glow rad="101600">
              <a:srgbClr val="C00000">
                <a:alpha val="60000"/>
              </a:srgbClr>
            </a:glow>
          </a:effectLst>
          <a:scene3d>
            <a:camera prst="orthographicFront"/>
            <a:lightRig rig="threePt" dir="t"/>
          </a:scene3d>
          <a:sp3d>
            <a:bevelT w="165100" prst="coolSlant"/>
          </a:sp3d>
        </p:spPr>
        <p:txBody>
          <a:bodyPr>
            <a:normAutofit/>
          </a:bodyPr>
          <a:lstStyle/>
          <a:p>
            <a:pPr marL="0" indent="0">
              <a:buNone/>
            </a:pPr>
            <a:r>
              <a:rPr lang="es-CO" sz="4100" b="1" dirty="0" smtClean="0">
                <a:solidFill>
                  <a:srgbClr val="FF0000"/>
                </a:solidFill>
              </a:rPr>
              <a:t>3</a:t>
            </a:r>
            <a:r>
              <a:rPr lang="es-CO" sz="4100" b="1" dirty="0">
                <a:solidFill>
                  <a:srgbClr val="FF0000"/>
                </a:solidFill>
              </a:rPr>
              <a:t>). </a:t>
            </a:r>
            <a:r>
              <a:rPr lang="es-CO" dirty="0" smtClean="0"/>
              <a:t>«</a:t>
            </a:r>
            <a:r>
              <a:rPr lang="es-CO" sz="2800" b="1" u="sng" dirty="0" smtClean="0"/>
              <a:t>Y </a:t>
            </a:r>
            <a:r>
              <a:rPr lang="es-CO" sz="2800" b="1" u="sng" dirty="0"/>
              <a:t>en sus bocas no ha sido hallado </a:t>
            </a:r>
            <a:r>
              <a:rPr lang="es-CO" sz="2800" b="1" u="sng" dirty="0" smtClean="0"/>
              <a:t>engaño</a:t>
            </a:r>
            <a:r>
              <a:rPr lang="es-CO" sz="3600" b="1" u="sng" dirty="0" smtClean="0"/>
              <a:t>»</a:t>
            </a:r>
            <a:endParaRPr lang="es-CO" b="1" u="sng" dirty="0"/>
          </a:p>
          <a:p>
            <a:pPr marL="0" indent="0">
              <a:buNone/>
            </a:pPr>
            <a:r>
              <a:rPr lang="es-CO" sz="2600" dirty="0" smtClean="0"/>
              <a:t>La </a:t>
            </a:r>
            <a:r>
              <a:rPr lang="es-CO" sz="2600" dirty="0"/>
              <a:t>reflexión del verbo griego indica acción pasada en un momento determinado. En el momento de hacerse la </a:t>
            </a:r>
            <a:r>
              <a:rPr lang="es-CO" sz="2600" u="sng" dirty="0"/>
              <a:t>investigación</a:t>
            </a:r>
            <a:r>
              <a:rPr lang="es-CO" sz="2600" dirty="0"/>
              <a:t>, los 144.000 eran intachables, limpios por la gracia de Dios. </a:t>
            </a:r>
            <a:endParaRPr lang="es-CO" sz="2600" dirty="0" smtClean="0"/>
          </a:p>
          <a:p>
            <a:pPr marL="0" indent="0">
              <a:buNone/>
            </a:pPr>
            <a:endParaRPr lang="es-CO" dirty="0"/>
          </a:p>
          <a:p>
            <a:pPr marL="400050" lvl="1" indent="0">
              <a:buNone/>
            </a:pPr>
            <a:r>
              <a:rPr lang="es-CO" dirty="0" smtClean="0"/>
              <a:t>«Engaño». Gr</a:t>
            </a:r>
            <a:r>
              <a:rPr lang="es-CO" dirty="0"/>
              <a:t>. pséudos, </a:t>
            </a:r>
            <a:r>
              <a:rPr lang="es-CO" dirty="0" smtClean="0"/>
              <a:t>quiere decir: “falsedad</a:t>
            </a:r>
            <a:r>
              <a:rPr lang="es-CO" dirty="0"/>
              <a:t>”, “sutileza”, “fraude”, “engaño”. El Evangelio de Jesucristo transformara al pecador, lo convierte ningún fingimiento, ningún engaño, ningún pecado. </a:t>
            </a:r>
            <a:r>
              <a:rPr lang="es-CO" dirty="0" smtClean="0"/>
              <a:t> Por lo tanto son «Sin mancha». «sin defecto», «sin culpa» </a:t>
            </a:r>
            <a:r>
              <a:rPr lang="es-CO" dirty="0">
                <a:solidFill>
                  <a:srgbClr val="FF0000"/>
                </a:solidFill>
              </a:rPr>
              <a:t>(ver </a:t>
            </a:r>
            <a:r>
              <a:rPr lang="es-CO" dirty="0" smtClean="0">
                <a:solidFill>
                  <a:srgbClr val="FF0000"/>
                </a:solidFill>
              </a:rPr>
              <a:t>Efe.1:4</a:t>
            </a:r>
            <a:r>
              <a:rPr lang="es-CO" dirty="0">
                <a:solidFill>
                  <a:srgbClr val="FF0000"/>
                </a:solidFill>
              </a:rPr>
              <a:t>; </a:t>
            </a:r>
            <a:r>
              <a:rPr lang="es-CO" dirty="0" smtClean="0">
                <a:solidFill>
                  <a:srgbClr val="FF0000"/>
                </a:solidFill>
              </a:rPr>
              <a:t>PVGM </a:t>
            </a:r>
            <a:r>
              <a:rPr lang="es-CO" dirty="0">
                <a:solidFill>
                  <a:srgbClr val="FF0000"/>
                </a:solidFill>
              </a:rPr>
              <a:t>47-48; TM 506). </a:t>
            </a:r>
          </a:p>
        </p:txBody>
      </p:sp>
    </p:spTree>
    <p:extLst>
      <p:ext uri="{BB962C8B-B14F-4D97-AF65-F5344CB8AC3E}">
        <p14:creationId xmlns:p14="http://schemas.microsoft.com/office/powerpoint/2010/main" val="161426249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fontScale="90000"/>
          </a:bodyPr>
          <a:lstStyle/>
          <a:p>
            <a:r>
              <a:rPr lang="es-CO" b="1" dirty="0" smtClean="0"/>
              <a:t>En esta segunda parte del tema descubrimos dos cosas: </a:t>
            </a:r>
            <a:endParaRPr lang="es-CO" b="1" dirty="0"/>
          </a:p>
        </p:txBody>
      </p:sp>
      <p:sp>
        <p:nvSpPr>
          <p:cNvPr id="3" name="2 Marcador de contenido"/>
          <p:cNvSpPr>
            <a:spLocks noGrp="1"/>
          </p:cNvSpPr>
          <p:nvPr>
            <p:ph idx="1"/>
          </p:nvPr>
        </p:nvSpPr>
        <p:spPr>
          <a:xfrm>
            <a:off x="179512" y="4221088"/>
            <a:ext cx="8784976" cy="2520280"/>
          </a:xfrm>
          <a:solidFill>
            <a:schemeClr val="accent4">
              <a:lumMod val="40000"/>
              <a:lumOff val="60000"/>
            </a:schemeClr>
          </a:solidFill>
          <a:scene3d>
            <a:camera prst="orthographicFront"/>
            <a:lightRig rig="threePt" dir="t"/>
          </a:scene3d>
          <a:sp3d>
            <a:bevelT w="165100" prst="coolSlant"/>
          </a:sp3d>
        </p:spPr>
        <p:txBody>
          <a:bodyPr>
            <a:noAutofit/>
          </a:bodyPr>
          <a:lstStyle/>
          <a:p>
            <a:pPr marL="0" indent="0" algn="ctr">
              <a:buNone/>
            </a:pPr>
            <a:r>
              <a:rPr lang="es-CO" sz="2000" dirty="0" smtClean="0"/>
              <a:t>(</a:t>
            </a:r>
            <a:r>
              <a:rPr lang="es-CO" sz="2000" b="1" dirty="0" smtClean="0"/>
              <a:t>1</a:t>
            </a:r>
            <a:r>
              <a:rPr lang="es-CO" sz="2000" dirty="0" smtClean="0"/>
              <a:t>). Se nos decía anteriormente que los 144.000 pertenecían al pueblo de Israel Literal, (</a:t>
            </a:r>
            <a:r>
              <a:rPr lang="es-CO" sz="2000" b="1" dirty="0" smtClean="0"/>
              <a:t>2</a:t>
            </a:r>
            <a:r>
              <a:rPr lang="es-CO" sz="2000" dirty="0" smtClean="0"/>
              <a:t>), y ahora parase que pertenecen a la última generación del Israel espiritual: Lo que Dios nos quiere decir es que, no nos preocupemos tanto por saber;</a:t>
            </a:r>
          </a:p>
          <a:p>
            <a:pPr marL="0" indent="0" algn="ctr">
              <a:buNone/>
            </a:pPr>
            <a:r>
              <a:rPr lang="es-CO" sz="2000" dirty="0" smtClean="0"/>
              <a:t> </a:t>
            </a:r>
            <a:r>
              <a:rPr lang="es-CO" sz="2400" b="1" dirty="0" smtClean="0"/>
              <a:t>«Quienes son, sino más bien, que son».</a:t>
            </a:r>
          </a:p>
          <a:p>
            <a:pPr marL="0" indent="0" algn="ctr">
              <a:buNone/>
            </a:pPr>
            <a:r>
              <a:rPr lang="es-CO" sz="2400" b="1" dirty="0" smtClean="0"/>
              <a:t>Como para que nosotros nos esforcemos por estar entre ellos, ya que este gran conflicto está delante de nosotros.</a:t>
            </a:r>
            <a:endParaRPr lang="es-CO" sz="2400" b="1" dirty="0"/>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3749" y="1772817"/>
            <a:ext cx="2808312" cy="2160240"/>
          </a:xfrm>
          <a:prstGeom prst="rect">
            <a:avLst/>
          </a:prstGeom>
          <a:noFill/>
          <a:ln>
            <a:noFill/>
          </a:ln>
          <a:effectLst>
            <a:glow rad="101600">
              <a:srgbClr val="C00000">
                <a:alpha val="60000"/>
              </a:srgbClr>
            </a:glow>
            <a:outerShdw dist="35921" dir="2700000" algn="ctr" rotWithShape="0">
              <a:schemeClr val="bg2"/>
            </a:outerShdw>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5896" y="1772816"/>
            <a:ext cx="2448272" cy="2160242"/>
          </a:xfrm>
          <a:prstGeom prst="rect">
            <a:avLst/>
          </a:prstGeom>
          <a:noFill/>
          <a:ln>
            <a:noFill/>
          </a:ln>
          <a:effectLst>
            <a:glow rad="101600">
              <a:srgbClr val="C00000">
                <a:alpha val="60000"/>
              </a:srgbClr>
            </a:glow>
            <a:outerShdw dist="35921" dir="2700000" algn="ctr" rotWithShape="0">
              <a:schemeClr val="bg2"/>
            </a:outerShdw>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72200" y="1772815"/>
            <a:ext cx="2334766" cy="2160243"/>
          </a:xfrm>
          <a:prstGeom prst="rect">
            <a:avLst/>
          </a:prstGeom>
          <a:noFill/>
          <a:ln>
            <a:noFill/>
          </a:ln>
          <a:effectLst>
            <a:glow rad="101600">
              <a:srgbClr val="C00000">
                <a:alpha val="60000"/>
              </a:srgbClr>
            </a:glow>
            <a:outerShdw dist="35921" dir="2700000" algn="ctr" rotWithShape="0">
              <a:schemeClr val="bg2"/>
            </a:outerShdw>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162321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16632"/>
            <a:ext cx="8784976" cy="6480720"/>
          </a:xfrm>
          <a:solidFill>
            <a:schemeClr val="accent3">
              <a:lumMod val="20000"/>
              <a:lumOff val="80000"/>
            </a:schemeClr>
          </a:solidFill>
          <a:effectLst>
            <a:glow rad="101600">
              <a:srgbClr val="C00000">
                <a:alpha val="60000"/>
              </a:srgbClr>
            </a:glow>
          </a:effectLst>
          <a:scene3d>
            <a:camera prst="orthographicFront"/>
            <a:lightRig rig="threePt" dir="t"/>
          </a:scene3d>
          <a:sp3d>
            <a:bevelT w="165100" prst="coolSlant"/>
          </a:sp3d>
        </p:spPr>
        <p:txBody>
          <a:bodyPr>
            <a:normAutofit fontScale="70000" lnSpcReduction="20000"/>
          </a:bodyPr>
          <a:lstStyle/>
          <a:p>
            <a:pPr marL="0" indent="0">
              <a:buNone/>
            </a:pPr>
            <a:r>
              <a:rPr lang="es-CO" sz="4600" b="1" u="sng" dirty="0" smtClean="0"/>
              <a:t>«Estos </a:t>
            </a:r>
            <a:r>
              <a:rPr lang="es-CO" sz="4600" b="1" u="sng" dirty="0"/>
              <a:t>fueron comprados de entre los hombres por </a:t>
            </a:r>
            <a:r>
              <a:rPr lang="es-CO" sz="4000" b="1" u="sng" dirty="0"/>
              <a:t>primicias</a:t>
            </a:r>
            <a:r>
              <a:rPr lang="es-CO" sz="4600" b="1" u="sng" dirty="0"/>
              <a:t> para Dios y para el </a:t>
            </a:r>
            <a:r>
              <a:rPr lang="es-CO" sz="4600" b="1" u="sng" dirty="0" smtClean="0"/>
              <a:t>Cordero»</a:t>
            </a:r>
          </a:p>
          <a:p>
            <a:endParaRPr lang="es-CO" dirty="0" smtClean="0"/>
          </a:p>
          <a:p>
            <a:r>
              <a:rPr lang="es-CO" dirty="0" smtClean="0"/>
              <a:t> El </a:t>
            </a:r>
            <a:r>
              <a:rPr lang="es-CO" b="1" dirty="0" smtClean="0">
                <a:solidFill>
                  <a:srgbClr val="FF0000"/>
                </a:solidFill>
              </a:rPr>
              <a:t>CBA</a:t>
            </a:r>
            <a:r>
              <a:rPr lang="es-CO" dirty="0" smtClean="0"/>
              <a:t> dice: Primicias</a:t>
            </a:r>
            <a:r>
              <a:rPr lang="es-CO" dirty="0"/>
              <a:t>. </a:t>
            </a:r>
            <a:r>
              <a:rPr lang="es-CO" dirty="0" smtClean="0"/>
              <a:t>Gr</a:t>
            </a:r>
            <a:r>
              <a:rPr lang="es-CO" dirty="0"/>
              <a:t>. aparj’, “</a:t>
            </a:r>
            <a:r>
              <a:rPr lang="es-CO" b="1" dirty="0"/>
              <a:t>primeros frutos</a:t>
            </a:r>
            <a:r>
              <a:rPr lang="es-CO" dirty="0"/>
              <a:t>”, de la raíz del verbo apárjomai, “empezar”, especialmente “iniciar el sacrificio”, “ofrecer primicias”.  Los antiguos israelitas ofrecían las primicias al Señor en forma </a:t>
            </a:r>
            <a:r>
              <a:rPr lang="es-CO" dirty="0" smtClean="0"/>
              <a:t>personal, según aparece en </a:t>
            </a:r>
            <a:r>
              <a:rPr lang="es-CO" dirty="0">
                <a:solidFill>
                  <a:srgbClr val="FF0000"/>
                </a:solidFill>
              </a:rPr>
              <a:t>(</a:t>
            </a:r>
            <a:r>
              <a:rPr lang="es-CO" dirty="0" smtClean="0">
                <a:solidFill>
                  <a:srgbClr val="FF0000"/>
                </a:solidFill>
              </a:rPr>
              <a:t>Deu26:1-11</a:t>
            </a:r>
            <a:r>
              <a:rPr lang="es-CO" dirty="0">
                <a:solidFill>
                  <a:srgbClr val="FF0000"/>
                </a:solidFill>
              </a:rPr>
              <a:t>) </a:t>
            </a:r>
            <a:r>
              <a:rPr lang="es-CO" dirty="0"/>
              <a:t>y también nacional </a:t>
            </a:r>
            <a:r>
              <a:rPr lang="es-CO" dirty="0">
                <a:solidFill>
                  <a:srgbClr val="FF0000"/>
                </a:solidFill>
              </a:rPr>
              <a:t>(</a:t>
            </a:r>
            <a:r>
              <a:rPr lang="es-CO" dirty="0" smtClean="0">
                <a:solidFill>
                  <a:srgbClr val="FF0000"/>
                </a:solidFill>
              </a:rPr>
              <a:t>Lev. 23:10</a:t>
            </a:r>
            <a:r>
              <a:rPr lang="es-CO" dirty="0">
                <a:solidFill>
                  <a:srgbClr val="FF0000"/>
                </a:solidFill>
              </a:rPr>
              <a:t>, </a:t>
            </a:r>
            <a:r>
              <a:rPr lang="es-CO" dirty="0" smtClean="0">
                <a:solidFill>
                  <a:srgbClr val="FF0000"/>
                </a:solidFill>
              </a:rPr>
              <a:t>Lev.23:17</a:t>
            </a:r>
            <a:r>
              <a:rPr lang="es-CO" dirty="0">
                <a:solidFill>
                  <a:srgbClr val="FF0000"/>
                </a:solidFill>
              </a:rPr>
              <a:t>). </a:t>
            </a:r>
            <a:r>
              <a:rPr lang="es-CO" u="sng" dirty="0" smtClean="0"/>
              <a:t>Ofrendaban dos veces. </a:t>
            </a:r>
          </a:p>
          <a:p>
            <a:r>
              <a:rPr lang="es-CO" dirty="0" smtClean="0"/>
              <a:t>Dar </a:t>
            </a:r>
            <a:r>
              <a:rPr lang="es-CO" dirty="0"/>
              <a:t>las primicias era un reconocimiento de la bondad de Dios al proporcionar la </a:t>
            </a:r>
            <a:r>
              <a:rPr lang="es-CO" dirty="0" smtClean="0"/>
              <a:t>cosecha.</a:t>
            </a:r>
            <a:endParaRPr lang="es-CO" dirty="0"/>
          </a:p>
          <a:p>
            <a:r>
              <a:rPr lang="es-CO" dirty="0"/>
              <a:t>   El término “primicias” aplicado a los 144.000 pude entenderse en dos formas: </a:t>
            </a:r>
          </a:p>
          <a:p>
            <a:pPr marL="0" indent="0">
              <a:buNone/>
            </a:pPr>
            <a:endParaRPr lang="es-CO" dirty="0"/>
          </a:p>
          <a:p>
            <a:pPr marL="0" indent="0">
              <a:buNone/>
            </a:pPr>
            <a:r>
              <a:rPr lang="es-CO" sz="4000" b="1" dirty="0" smtClean="0"/>
              <a:t>1</a:t>
            </a:r>
            <a:r>
              <a:rPr lang="es-CO" dirty="0"/>
              <a:t>. Que </a:t>
            </a:r>
            <a:r>
              <a:rPr lang="es-CO" dirty="0" smtClean="0"/>
              <a:t>los  144.000 son </a:t>
            </a:r>
            <a:r>
              <a:rPr lang="es-CO" dirty="0"/>
              <a:t>la primera entrega o adelantos  de la gran cosecha. </a:t>
            </a:r>
            <a:r>
              <a:rPr lang="es-CO" u="sng" dirty="0"/>
              <a:t>Los 144.000 son los vencedores en el gran conflicto con la </a:t>
            </a:r>
            <a:r>
              <a:rPr lang="es-CO" u="sng" dirty="0" smtClean="0"/>
              <a:t>bestia, </a:t>
            </a:r>
            <a:r>
              <a:rPr lang="es-CO" u="sng" dirty="0"/>
              <a:t>y </a:t>
            </a:r>
            <a:r>
              <a:rPr lang="es-CO" u="sng" dirty="0" smtClean="0"/>
              <a:t>de su imagen, y de su señal, y del numero de su nombre. </a:t>
            </a:r>
            <a:r>
              <a:rPr lang="es-CO" b="1" dirty="0" smtClean="0">
                <a:solidFill>
                  <a:srgbClr val="FF0000"/>
                </a:solidFill>
              </a:rPr>
              <a:t>(ver Apoc. 14:1</a:t>
            </a:r>
            <a:r>
              <a:rPr lang="es-CO" b="1" dirty="0">
                <a:solidFill>
                  <a:srgbClr val="FF0000"/>
                </a:solidFill>
              </a:rPr>
              <a:t>). </a:t>
            </a:r>
            <a:r>
              <a:rPr lang="es-CO" dirty="0"/>
              <a:t>Han sido librados de esta lucha y están a salvo delante del trono de Dios.  “Habiendo sido trasladado de la tierra, </a:t>
            </a:r>
            <a:r>
              <a:rPr lang="es-CO" b="1" u="sng" dirty="0"/>
              <a:t>de entre los vivos</a:t>
            </a:r>
            <a:r>
              <a:rPr lang="es-CO" dirty="0"/>
              <a:t>, son contados por ‘primicias </a:t>
            </a:r>
            <a:r>
              <a:rPr lang="es-CO" dirty="0" smtClean="0"/>
              <a:t>para Dios </a:t>
            </a:r>
            <a:r>
              <a:rPr lang="es-CO" dirty="0"/>
              <a:t>y para el Cordero’ “ </a:t>
            </a:r>
            <a:r>
              <a:rPr lang="es-CO" b="1" dirty="0" smtClean="0">
                <a:solidFill>
                  <a:srgbClr val="FF0000"/>
                </a:solidFill>
              </a:rPr>
              <a:t>(Apoc.15:2,3; Ver CS </a:t>
            </a:r>
            <a:r>
              <a:rPr lang="es-CO" b="1" dirty="0">
                <a:solidFill>
                  <a:srgbClr val="FF0000"/>
                </a:solidFill>
              </a:rPr>
              <a:t>707</a:t>
            </a:r>
            <a:r>
              <a:rPr lang="es-CO" b="1" dirty="0" smtClean="0">
                <a:solidFill>
                  <a:srgbClr val="FF0000"/>
                </a:solidFill>
              </a:rPr>
              <a:t>). </a:t>
            </a:r>
            <a:r>
              <a:rPr lang="es-CO" b="1" dirty="0" smtClean="0"/>
              <a:t>Parece que ellos encabezarán esa gran multitud de redimidos en su entrada a la Nueva Jerusalén.                        </a:t>
            </a:r>
            <a:endParaRPr lang="es-CO" b="1" dirty="0"/>
          </a:p>
        </p:txBody>
      </p:sp>
    </p:spTree>
    <p:extLst>
      <p:ext uri="{BB962C8B-B14F-4D97-AF65-F5344CB8AC3E}">
        <p14:creationId xmlns:p14="http://schemas.microsoft.com/office/powerpoint/2010/main" val="38039616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64704"/>
            <a:ext cx="8229600" cy="5472608"/>
          </a:xfrm>
          <a:solidFill>
            <a:schemeClr val="accent4">
              <a:lumMod val="20000"/>
              <a:lumOff val="80000"/>
            </a:schemeClr>
          </a:solidFill>
          <a:effectLst>
            <a:glow rad="101600">
              <a:srgbClr val="C00000">
                <a:alpha val="60000"/>
              </a:srgbClr>
            </a:glow>
          </a:effectLst>
          <a:scene3d>
            <a:camera prst="orthographicFront"/>
            <a:lightRig rig="threePt" dir="t"/>
          </a:scene3d>
          <a:sp3d>
            <a:bevelT w="165100" prst="coolSlant"/>
          </a:sp3d>
        </p:spPr>
        <p:txBody>
          <a:bodyPr>
            <a:normAutofit fontScale="77500" lnSpcReduction="20000"/>
          </a:bodyPr>
          <a:lstStyle/>
          <a:p>
            <a:pPr marL="0" indent="0">
              <a:buNone/>
            </a:pPr>
            <a:endParaRPr lang="es-CO" dirty="0" smtClean="0"/>
          </a:p>
          <a:p>
            <a:pPr marL="0" indent="0">
              <a:buNone/>
            </a:pPr>
            <a:r>
              <a:rPr lang="es-CO" dirty="0" smtClean="0"/>
              <a:t>LO que está delante de nosotros, para ellos ya quedó atrás, EGW dice: «</a:t>
            </a:r>
            <a:r>
              <a:rPr lang="es-CO" u="sng" dirty="0" smtClean="0">
                <a:latin typeface="Agency FB" pitchFamily="34" charset="0"/>
              </a:rPr>
              <a:t>Estos son los que han venido de la gran tribulación</a:t>
            </a:r>
            <a:r>
              <a:rPr lang="es-CO" dirty="0" smtClean="0">
                <a:latin typeface="Agency FB" pitchFamily="34" charset="0"/>
              </a:rPr>
              <a:t>; </a:t>
            </a:r>
            <a:r>
              <a:rPr lang="es-CO" u="sng" dirty="0" smtClean="0">
                <a:latin typeface="Agency FB" pitchFamily="34" charset="0"/>
              </a:rPr>
              <a:t>han pasado por el tiempo de angustia cuan nunca ha sido desde que ha habido nación</a:t>
            </a:r>
            <a:r>
              <a:rPr lang="es-CO" dirty="0" smtClean="0">
                <a:latin typeface="Agency FB" pitchFamily="34" charset="0"/>
              </a:rPr>
              <a:t>; </a:t>
            </a:r>
            <a:r>
              <a:rPr lang="es-CO" u="sng" dirty="0" smtClean="0">
                <a:latin typeface="Agency FB" pitchFamily="34" charset="0"/>
              </a:rPr>
              <a:t>han sentido la angustia del tiempo de la aflicción de Jacob</a:t>
            </a:r>
            <a:r>
              <a:rPr lang="es-CO" dirty="0" smtClean="0">
                <a:latin typeface="Agency FB" pitchFamily="34" charset="0"/>
              </a:rPr>
              <a:t>; </a:t>
            </a:r>
            <a:r>
              <a:rPr lang="es-CO" u="sng" dirty="0" smtClean="0">
                <a:latin typeface="Agency FB" pitchFamily="34" charset="0"/>
              </a:rPr>
              <a:t>han estado sin intercesor durante el derramamiento final de los juicios de Dios</a:t>
            </a:r>
            <a:r>
              <a:rPr lang="es-CO" dirty="0" smtClean="0">
                <a:latin typeface="Agency FB" pitchFamily="34" charset="0"/>
              </a:rPr>
              <a:t>.</a:t>
            </a:r>
          </a:p>
          <a:p>
            <a:endParaRPr lang="es-CO" dirty="0" smtClean="0">
              <a:latin typeface="Agency FB" pitchFamily="34" charset="0"/>
            </a:endParaRPr>
          </a:p>
          <a:p>
            <a:r>
              <a:rPr lang="es-CO" b="1" dirty="0" smtClean="0">
                <a:solidFill>
                  <a:srgbClr val="FF0000"/>
                </a:solidFill>
                <a:latin typeface="Agency FB" pitchFamily="34" charset="0"/>
              </a:rPr>
              <a:t>Pero han sido librados, pues han lavado sus ropas, y las han blanqueado en la sangre del Cordero; por eso están sin mácula delante de Dios. Por eso están delante del trono de Dios, y le sirven día y noche en su templo; y el que está sentado sobre el trono tenderá su pabellón sobre ellos. </a:t>
            </a:r>
          </a:p>
          <a:p>
            <a:endParaRPr lang="es-CO" b="1" dirty="0" smtClean="0">
              <a:solidFill>
                <a:srgbClr val="FF0000"/>
              </a:solidFill>
              <a:latin typeface="Agency FB" pitchFamily="34" charset="0"/>
            </a:endParaRPr>
          </a:p>
          <a:p>
            <a:r>
              <a:rPr lang="es-CO" u="sng" dirty="0" smtClean="0">
                <a:latin typeface="Agency FB" pitchFamily="34" charset="0"/>
              </a:rPr>
              <a:t>Han visto la tierra asolada con hambre y pestilenci</a:t>
            </a:r>
            <a:r>
              <a:rPr lang="es-CO" dirty="0" smtClean="0">
                <a:latin typeface="Agency FB" pitchFamily="34" charset="0"/>
              </a:rPr>
              <a:t>a, al sol que tenía poder de quemar a los hombres con un intenso calor, y </a:t>
            </a:r>
            <a:r>
              <a:rPr lang="es-CO" u="sng" dirty="0" smtClean="0">
                <a:latin typeface="Agency FB" pitchFamily="34" charset="0"/>
              </a:rPr>
              <a:t>ellos mismos han soportado padecimientos, hambre y sed</a:t>
            </a:r>
            <a:r>
              <a:rPr lang="es-CO" dirty="0" smtClean="0"/>
              <a:t>». </a:t>
            </a:r>
            <a:r>
              <a:rPr lang="es-CO" dirty="0" smtClean="0">
                <a:solidFill>
                  <a:srgbClr val="FF0000"/>
                </a:solidFill>
              </a:rPr>
              <a:t>Apoc.7. 14-17</a:t>
            </a:r>
            <a:r>
              <a:rPr lang="es-CO" dirty="0" smtClean="0"/>
              <a:t>.</a:t>
            </a:r>
            <a:endParaRPr lang="es-CO" dirty="0"/>
          </a:p>
        </p:txBody>
      </p:sp>
    </p:spTree>
    <p:extLst>
      <p:ext uri="{BB962C8B-B14F-4D97-AF65-F5344CB8AC3E}">
        <p14:creationId xmlns:p14="http://schemas.microsoft.com/office/powerpoint/2010/main" val="1899943226"/>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solidFill>
            <a:schemeClr val="accent3">
              <a:lumMod val="20000"/>
              <a:lumOff val="80000"/>
            </a:schemeClr>
          </a:solidFill>
          <a:effectLst>
            <a:glow rad="101600">
              <a:srgbClr val="C00000">
                <a:alpha val="60000"/>
              </a:srgbClr>
            </a:glow>
          </a:effectLst>
          <a:scene3d>
            <a:camera prst="orthographicFront"/>
            <a:lightRig rig="threePt" dir="t"/>
          </a:scene3d>
          <a:sp3d>
            <a:bevelT w="152400" h="50800" prst="softRound"/>
          </a:sp3d>
        </p:spPr>
        <p:txBody>
          <a:bodyPr>
            <a:normAutofit fontScale="92500" lnSpcReduction="20000"/>
          </a:bodyPr>
          <a:lstStyle/>
          <a:p>
            <a:pPr marL="0" indent="0">
              <a:buNone/>
            </a:pPr>
            <a:r>
              <a:rPr lang="es-CO" sz="3800" b="1" dirty="0" smtClean="0"/>
              <a:t>2</a:t>
            </a:r>
            <a:r>
              <a:rPr lang="es-CO" dirty="0"/>
              <a:t>. </a:t>
            </a:r>
            <a:r>
              <a:rPr lang="es-CO" dirty="0" smtClean="0"/>
              <a:t>Por ello: «</a:t>
            </a:r>
            <a:r>
              <a:rPr lang="es-CO" b="1" dirty="0" smtClean="0"/>
              <a:t>primeros frutos». </a:t>
            </a:r>
            <a:r>
              <a:rPr lang="es-CO" b="1" dirty="0"/>
              <a:t>S</a:t>
            </a:r>
            <a:r>
              <a:rPr lang="es-CO" b="1" dirty="0" smtClean="0"/>
              <a:t>encillamente </a:t>
            </a:r>
            <a:r>
              <a:rPr lang="es-CO" b="1" dirty="0"/>
              <a:t>significa “un presente” o “una ofrenda</a:t>
            </a:r>
            <a:r>
              <a:rPr lang="es-CO" dirty="0"/>
              <a:t>”. </a:t>
            </a:r>
            <a:r>
              <a:rPr lang="es-CO" dirty="0" smtClean="0"/>
              <a:t> Aparj’ es en la versión de los LXX la traducción más frecuente del Heb. </a:t>
            </a:r>
            <a:r>
              <a:rPr lang="es-CO" u="sng" dirty="0" smtClean="0"/>
              <a:t>terumah</a:t>
            </a:r>
            <a:r>
              <a:rPr lang="es-CO" dirty="0" smtClean="0"/>
              <a:t>, “</a:t>
            </a:r>
            <a:r>
              <a:rPr lang="es-CO" b="1" dirty="0" smtClean="0"/>
              <a:t>contribució</a:t>
            </a:r>
            <a:r>
              <a:rPr lang="es-CO" dirty="0" smtClean="0"/>
              <a:t>n”, “</a:t>
            </a:r>
            <a:r>
              <a:rPr lang="es-CO" b="1" dirty="0" smtClean="0"/>
              <a:t>ofrenda</a:t>
            </a:r>
            <a:r>
              <a:rPr lang="es-CO" dirty="0" smtClean="0"/>
              <a:t>”.  </a:t>
            </a:r>
          </a:p>
          <a:p>
            <a:pPr marL="0" indent="0">
              <a:buNone/>
            </a:pPr>
            <a:endParaRPr lang="es-CO" dirty="0" smtClean="0"/>
          </a:p>
          <a:p>
            <a:pPr marL="400050" lvl="1" indent="0">
              <a:buNone/>
            </a:pPr>
            <a:r>
              <a:rPr lang="es-CO" dirty="0" smtClean="0"/>
              <a:t>En </a:t>
            </a:r>
            <a:r>
              <a:rPr lang="es-CO" dirty="0" smtClean="0">
                <a:solidFill>
                  <a:srgbClr val="FF0000"/>
                </a:solidFill>
              </a:rPr>
              <a:t>Exo.25:2-3.</a:t>
            </a:r>
            <a:r>
              <a:rPr lang="es-CO" dirty="0" smtClean="0"/>
              <a:t> </a:t>
            </a:r>
            <a:r>
              <a:rPr lang="es-CO" u="sng" dirty="0"/>
              <a:t>terumah</a:t>
            </a:r>
            <a:r>
              <a:rPr lang="es-CO" dirty="0"/>
              <a:t> es la contribución de los hijos de Israel para la construcción del santuario. </a:t>
            </a:r>
            <a:r>
              <a:rPr lang="es-CO" u="sng" dirty="0"/>
              <a:t>Terumah</a:t>
            </a:r>
            <a:r>
              <a:rPr lang="es-CO" dirty="0"/>
              <a:t> describe con frecuencia una “ofrenda</a:t>
            </a:r>
            <a:r>
              <a:rPr lang="es-CO" dirty="0" smtClean="0"/>
              <a:t>” SANTA para el sacerdote </a:t>
            </a:r>
            <a:r>
              <a:rPr lang="es-CO" dirty="0">
                <a:solidFill>
                  <a:srgbClr val="FF0000"/>
                </a:solidFill>
              </a:rPr>
              <a:t>(ver </a:t>
            </a:r>
            <a:r>
              <a:rPr lang="es-CO" dirty="0" smtClean="0">
                <a:solidFill>
                  <a:srgbClr val="FF0000"/>
                </a:solidFill>
              </a:rPr>
              <a:t>Núm.5:9)</a:t>
            </a:r>
            <a:r>
              <a:rPr lang="es-CO" dirty="0" smtClean="0"/>
              <a:t>. </a:t>
            </a:r>
          </a:p>
          <a:p>
            <a:pPr marL="0" indent="0">
              <a:buNone/>
            </a:pPr>
            <a:endParaRPr lang="es-CO" dirty="0" smtClean="0"/>
          </a:p>
          <a:p>
            <a:pPr marL="0" indent="0">
              <a:buNone/>
            </a:pPr>
            <a:r>
              <a:rPr lang="es-CO" dirty="0" smtClean="0"/>
              <a:t>Por </a:t>
            </a:r>
            <a:r>
              <a:rPr lang="es-CO" dirty="0"/>
              <a:t>lo tanto, los 144.000 pueden considerarse como las “primicias”, ya sea en el sentido de que son parte de una cosecha mayor, o de ser una ofrenda o presente para Dios</a:t>
            </a:r>
            <a:r>
              <a:rPr lang="es-CO" dirty="0" smtClean="0"/>
              <a:t>. </a:t>
            </a:r>
            <a:endParaRPr lang="es-CO" b="1" dirty="0">
              <a:solidFill>
                <a:srgbClr val="FF0000"/>
              </a:solidFill>
            </a:endParaRPr>
          </a:p>
        </p:txBody>
      </p:sp>
    </p:spTree>
    <p:extLst>
      <p:ext uri="{BB962C8B-B14F-4D97-AF65-F5344CB8AC3E}">
        <p14:creationId xmlns:p14="http://schemas.microsoft.com/office/powerpoint/2010/main" val="1425333"/>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bg1">
              <a:lumMod val="95000"/>
            </a:schemeClr>
          </a:solidFill>
          <a:effectLst>
            <a:glow rad="101600">
              <a:srgbClr val="C00000">
                <a:alpha val="60000"/>
              </a:srgbClr>
            </a:glow>
          </a:effectLst>
          <a:scene3d>
            <a:camera prst="orthographicFront"/>
            <a:lightRig rig="threePt" dir="t"/>
          </a:scene3d>
          <a:sp3d>
            <a:bevelT w="165100" prst="coolSlant"/>
          </a:sp3d>
        </p:spPr>
        <p:txBody>
          <a:bodyPr>
            <a:normAutofit fontScale="85000" lnSpcReduction="20000"/>
          </a:bodyPr>
          <a:lstStyle/>
          <a:p>
            <a:pPr marL="0" indent="0">
              <a:buNone/>
            </a:pPr>
            <a:r>
              <a:rPr lang="es-CO" dirty="0"/>
              <a:t>Notemos que no solo reciben el sello sino que están </a:t>
            </a:r>
            <a:r>
              <a:rPr lang="es-CO" u="sng" dirty="0"/>
              <a:t>unidos</a:t>
            </a:r>
            <a:r>
              <a:rPr lang="es-CO" dirty="0"/>
              <a:t> como los discípulos </a:t>
            </a:r>
            <a:r>
              <a:rPr lang="es-CO" dirty="0" smtClean="0"/>
              <a:t>según lo describe </a:t>
            </a:r>
            <a:r>
              <a:rPr lang="es-CO" dirty="0" smtClean="0">
                <a:solidFill>
                  <a:srgbClr val="FF0000"/>
                </a:solidFill>
              </a:rPr>
              <a:t>Hech.2:1</a:t>
            </a:r>
            <a:r>
              <a:rPr lang="es-CO" dirty="0" smtClean="0"/>
              <a:t>, por </a:t>
            </a:r>
            <a:r>
              <a:rPr lang="es-CO" dirty="0"/>
              <a:t>eso ellos reciben el poder del Espíritu Santo saliendo a proclamar en la gloria de Dios como Moisés cuando bajo con los mandamientos así ellos Irán </a:t>
            </a:r>
            <a:r>
              <a:rPr lang="es-CO" dirty="0" smtClean="0"/>
              <a:t>por </a:t>
            </a:r>
            <a:r>
              <a:rPr lang="es-CO" dirty="0"/>
              <a:t>todo el mundo juntando la siguiente cantidad de conversos que pronto serán parte de la iglesia Adventista que está por triunfante</a:t>
            </a:r>
            <a:r>
              <a:rPr lang="es-CO" dirty="0" smtClean="0"/>
              <a:t>.</a:t>
            </a:r>
          </a:p>
          <a:p>
            <a:pPr marL="0" indent="0">
              <a:buNone/>
            </a:pPr>
            <a:endParaRPr lang="es-CO" dirty="0"/>
          </a:p>
          <a:p>
            <a:pPr marL="400050" lvl="1" indent="0">
              <a:buNone/>
            </a:pPr>
            <a:r>
              <a:rPr lang="es-CO" b="1" dirty="0" smtClean="0">
                <a:solidFill>
                  <a:srgbClr val="FF0000"/>
                </a:solidFill>
              </a:rPr>
              <a:t>Hacia este propósito apunta el hecho de que Dios nos descubra el cumplimiento pronto de los 6000 años de pecado. Ya que este señala la urgencia con que hay que predicar este mensaje, y prepararse como sucedió en 1844. </a:t>
            </a:r>
          </a:p>
          <a:p>
            <a:pPr marL="400050" lvl="1" indent="0">
              <a:buNone/>
            </a:pPr>
            <a:endParaRPr lang="es-CO" dirty="0" smtClean="0"/>
          </a:p>
          <a:p>
            <a:pPr marL="400050" lvl="1" indent="0">
              <a:buNone/>
            </a:pPr>
            <a:r>
              <a:rPr lang="es-CO" dirty="0" smtClean="0"/>
              <a:t>EGW dice: “</a:t>
            </a:r>
            <a:r>
              <a:rPr lang="es-CO" dirty="0" smtClean="0">
                <a:latin typeface="Agency FB" pitchFamily="34" charset="0"/>
              </a:rPr>
              <a:t>Vi </a:t>
            </a:r>
            <a:r>
              <a:rPr lang="es-CO" dirty="0">
                <a:latin typeface="Agency FB" pitchFamily="34" charset="0"/>
              </a:rPr>
              <a:t>que Dios tenía hijos que no reconocen ni guardan el sábado.  No han rechazado la luz referente a él.  Y al empezar el tiempo de angustia, fuimos henchidos del Espíritu Santo, cuando salimos a proclamar más plenamente el sábado</a:t>
            </a:r>
            <a:r>
              <a:rPr lang="es-CO" dirty="0"/>
              <a:t>. </a:t>
            </a:r>
          </a:p>
        </p:txBody>
      </p:sp>
    </p:spTree>
    <p:extLst>
      <p:ext uri="{BB962C8B-B14F-4D97-AF65-F5344CB8AC3E}">
        <p14:creationId xmlns:p14="http://schemas.microsoft.com/office/powerpoint/2010/main" val="3459379295"/>
      </p:ext>
    </p:extLst>
  </p:cSld>
  <p:clrMapOvr>
    <a:masterClrMapping/>
  </p:clrMapOvr>
  <p:transition spd="slow">
    <p:wheel spokes="1"/>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3">
              <a:lumMod val="20000"/>
              <a:lumOff val="80000"/>
            </a:schemeClr>
          </a:solidFill>
          <a:effectLst>
            <a:glow rad="101600">
              <a:srgbClr val="C00000">
                <a:alpha val="60000"/>
              </a:srgbClr>
            </a:glow>
          </a:effectLst>
          <a:scene3d>
            <a:camera prst="orthographicFront"/>
            <a:lightRig rig="threePt" dir="t"/>
          </a:scene3d>
          <a:sp3d>
            <a:bevelT w="165100" prst="coolSlant"/>
          </a:sp3d>
        </p:spPr>
        <p:txBody>
          <a:bodyPr>
            <a:normAutofit fontScale="92500" lnSpcReduction="20000"/>
          </a:bodyPr>
          <a:lstStyle/>
          <a:p>
            <a:r>
              <a:rPr lang="es-CO" dirty="0">
                <a:latin typeface="Agency FB" pitchFamily="34" charset="0"/>
              </a:rPr>
              <a:t>Esto enfureció las otras iglesias y a los Adventistas nominales</a:t>
            </a:r>
            <a:r>
              <a:rPr lang="es-CO" dirty="0" smtClean="0">
                <a:latin typeface="Agency FB" pitchFamily="34" charset="0"/>
              </a:rPr>
              <a:t>, (</a:t>
            </a:r>
            <a:r>
              <a:rPr lang="es-CO" u="sng" dirty="0" smtClean="0"/>
              <a:t>quiere decir de nombre</a:t>
            </a:r>
            <a:r>
              <a:rPr lang="es-CO" dirty="0" smtClean="0">
                <a:latin typeface="Agency FB" pitchFamily="34" charset="0"/>
              </a:rPr>
              <a:t>),  </a:t>
            </a:r>
            <a:r>
              <a:rPr lang="es-CO" dirty="0">
                <a:latin typeface="Agency FB" pitchFamily="34" charset="0"/>
              </a:rPr>
              <a:t>pues no podían refutar la verdad sabática, y entonces todos los escogidos de Dios, comprendiendo claramente que poseíamos la verdad salieron y sufrieron la persecución con nosotros.  Vi guerra, hambre, pestilencia y  grandísima confusión en la tierra.  </a:t>
            </a:r>
            <a:r>
              <a:rPr lang="es-CO" u="sng" dirty="0">
                <a:latin typeface="Agency FB" pitchFamily="34" charset="0"/>
              </a:rPr>
              <a:t>Los impíos pensaron que nosotros habíamos acarreado el castigo sobre ellos, y se reunieron en consejo para raernos de la tierra, creyendo que así cesarían los males</a:t>
            </a:r>
            <a:r>
              <a:rPr lang="es-CO" dirty="0" smtClean="0"/>
              <a:t>.” </a:t>
            </a:r>
            <a:r>
              <a:rPr lang="es-CO" dirty="0" smtClean="0">
                <a:solidFill>
                  <a:srgbClr val="FF0000"/>
                </a:solidFill>
              </a:rPr>
              <a:t>Primeros </a:t>
            </a:r>
            <a:r>
              <a:rPr lang="es-CO" dirty="0">
                <a:solidFill>
                  <a:srgbClr val="FF0000"/>
                </a:solidFill>
              </a:rPr>
              <a:t>Escritos pg. 33,34. </a:t>
            </a:r>
          </a:p>
          <a:p>
            <a:endParaRPr lang="es-CO" dirty="0" smtClean="0"/>
          </a:p>
          <a:p>
            <a:r>
              <a:rPr lang="es-CO" dirty="0" smtClean="0"/>
              <a:t>“</a:t>
            </a:r>
            <a:r>
              <a:rPr lang="es-CO" dirty="0">
                <a:latin typeface="Agency FB" pitchFamily="34" charset="0"/>
              </a:rPr>
              <a:t>Después vi una gran multitud que ninguno podía contar, de toda nación, tribu, pueblo y lengua.  Estaban ante el trono y en presencia del Cordero, vestidos de ropa blanca y con palmas en sus manos</a:t>
            </a:r>
            <a:r>
              <a:rPr lang="es-CO" dirty="0"/>
              <a:t>”. </a:t>
            </a:r>
            <a:r>
              <a:rPr lang="es-CO" dirty="0">
                <a:solidFill>
                  <a:srgbClr val="FF0000"/>
                </a:solidFill>
              </a:rPr>
              <a:t>Apocalipsis </a:t>
            </a:r>
            <a:r>
              <a:rPr lang="es-CO" dirty="0" smtClean="0">
                <a:solidFill>
                  <a:srgbClr val="FF0000"/>
                </a:solidFill>
              </a:rPr>
              <a:t>7:9,10. </a:t>
            </a:r>
            <a:endParaRPr lang="es-CO" dirty="0">
              <a:solidFill>
                <a:srgbClr val="FF0000"/>
              </a:solidFill>
            </a:endParaRPr>
          </a:p>
          <a:p>
            <a:endParaRPr lang="es-CO" dirty="0"/>
          </a:p>
          <a:p>
            <a:endParaRPr lang="es-CO" dirty="0"/>
          </a:p>
          <a:p>
            <a:endParaRPr lang="es-CO" dirty="0"/>
          </a:p>
        </p:txBody>
      </p:sp>
    </p:spTree>
    <p:extLst>
      <p:ext uri="{BB962C8B-B14F-4D97-AF65-F5344CB8AC3E}">
        <p14:creationId xmlns:p14="http://schemas.microsoft.com/office/powerpoint/2010/main" val="2588794567"/>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332656"/>
            <a:ext cx="8229600" cy="6048672"/>
          </a:xfrm>
          <a:solidFill>
            <a:schemeClr val="bg1">
              <a:lumMod val="85000"/>
            </a:schemeClr>
          </a:solidFill>
          <a:effectLst>
            <a:glow rad="101600">
              <a:srgbClr val="C00000">
                <a:alpha val="60000"/>
              </a:srgbClr>
            </a:glow>
          </a:effectLst>
          <a:scene3d>
            <a:camera prst="orthographicFront"/>
            <a:lightRig rig="threePt" dir="t"/>
          </a:scene3d>
          <a:sp3d>
            <a:bevelT w="101600" prst="riblet"/>
          </a:sp3d>
        </p:spPr>
        <p:txBody>
          <a:bodyPr>
            <a:normAutofit fontScale="85000" lnSpcReduction="20000"/>
          </a:bodyPr>
          <a:lstStyle/>
          <a:p>
            <a:pPr marL="0" indent="0" algn="ctr">
              <a:buNone/>
            </a:pPr>
            <a:r>
              <a:rPr lang="es-CO" dirty="0"/>
              <a:t>Notemos que esta multitud vienen de toda</a:t>
            </a:r>
          </a:p>
          <a:p>
            <a:endParaRPr lang="es-CO" dirty="0"/>
          </a:p>
          <a:p>
            <a:pPr marL="0" indent="0" algn="ctr">
              <a:buNone/>
            </a:pPr>
            <a:r>
              <a:rPr lang="es-CO" b="1" dirty="0">
                <a:solidFill>
                  <a:srgbClr val="FF0000"/>
                </a:solidFill>
              </a:rPr>
              <a:t>nación, </a:t>
            </a:r>
          </a:p>
          <a:p>
            <a:pPr marL="0" indent="0" algn="ctr">
              <a:buNone/>
            </a:pPr>
            <a:r>
              <a:rPr lang="es-CO" b="1" dirty="0">
                <a:solidFill>
                  <a:srgbClr val="FF0000"/>
                </a:solidFill>
              </a:rPr>
              <a:t>tribu,</a:t>
            </a:r>
          </a:p>
          <a:p>
            <a:pPr marL="0" indent="0" algn="ctr">
              <a:buNone/>
            </a:pPr>
            <a:r>
              <a:rPr lang="es-CO" b="1" dirty="0">
                <a:solidFill>
                  <a:srgbClr val="FF0000"/>
                </a:solidFill>
              </a:rPr>
              <a:t>lengua,</a:t>
            </a:r>
          </a:p>
          <a:p>
            <a:pPr marL="0" indent="0" algn="ctr">
              <a:buNone/>
            </a:pPr>
            <a:r>
              <a:rPr lang="es-CO" b="1" dirty="0">
                <a:solidFill>
                  <a:srgbClr val="FF0000"/>
                </a:solidFill>
              </a:rPr>
              <a:t>y pueblo, </a:t>
            </a:r>
          </a:p>
          <a:p>
            <a:pPr marL="0" indent="0" algn="ctr">
              <a:buNone/>
            </a:pPr>
            <a:r>
              <a:rPr lang="es-CO" b="1" dirty="0">
                <a:solidFill>
                  <a:srgbClr val="FF0000"/>
                </a:solidFill>
              </a:rPr>
              <a:t>diferente a los 144,000 que vienen solo de  Israel,</a:t>
            </a:r>
          </a:p>
          <a:p>
            <a:pPr marL="0" indent="0" algn="ctr">
              <a:buNone/>
            </a:pPr>
            <a:r>
              <a:rPr lang="es-CO" b="1" dirty="0">
                <a:solidFill>
                  <a:srgbClr val="FF0000"/>
                </a:solidFill>
              </a:rPr>
              <a:t>esta multitud no se puede contar dice la inspiración:</a:t>
            </a:r>
          </a:p>
          <a:p>
            <a:pPr marL="0" indent="0" algn="ctr">
              <a:buNone/>
            </a:pPr>
            <a:r>
              <a:rPr lang="es-CO" b="1" dirty="0" smtClean="0">
                <a:solidFill>
                  <a:srgbClr val="FF0000"/>
                </a:solidFill>
              </a:rPr>
              <a:t>Mientras que los </a:t>
            </a:r>
            <a:r>
              <a:rPr lang="es-CO" b="1" dirty="0">
                <a:solidFill>
                  <a:srgbClr val="FF0000"/>
                </a:solidFill>
              </a:rPr>
              <a:t>144,000 si se pueden contar, son un número</a:t>
            </a:r>
            <a:r>
              <a:rPr lang="es-CO" b="1" dirty="0" smtClean="0">
                <a:solidFill>
                  <a:srgbClr val="FF0000"/>
                </a:solidFill>
              </a:rPr>
              <a:t>.</a:t>
            </a:r>
          </a:p>
          <a:p>
            <a:pPr marL="0" indent="0" algn="ctr">
              <a:buNone/>
            </a:pPr>
            <a:endParaRPr lang="es-CO" b="1" dirty="0" smtClean="0">
              <a:solidFill>
                <a:srgbClr val="FF0000"/>
              </a:solidFill>
            </a:endParaRPr>
          </a:p>
          <a:p>
            <a:pPr marL="0" indent="0" algn="ctr">
              <a:buNone/>
            </a:pPr>
            <a:r>
              <a:rPr lang="es-CO" dirty="0" smtClean="0"/>
              <a:t>Para nosotros quizá sea difícil entender plenamente esto, lo cual será una de las preguntas en nuestra innumerable agenda para hacerle a Nuestro Amado Jesús. </a:t>
            </a:r>
            <a:endParaRPr lang="es-CO" dirty="0"/>
          </a:p>
          <a:p>
            <a:endParaRPr lang="es-CO" dirty="0" smtClean="0"/>
          </a:p>
        </p:txBody>
      </p:sp>
    </p:spTree>
    <p:extLst>
      <p:ext uri="{BB962C8B-B14F-4D97-AF65-F5344CB8AC3E}">
        <p14:creationId xmlns:p14="http://schemas.microsoft.com/office/powerpoint/2010/main" val="60072796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832648"/>
          </a:xfrm>
          <a:solidFill>
            <a:schemeClr val="bg1">
              <a:lumMod val="85000"/>
            </a:schemeClr>
          </a:solidFill>
          <a:effectLst>
            <a:glow rad="101600">
              <a:srgbClr val="FF0000">
                <a:alpha val="60000"/>
              </a:srgbClr>
            </a:glow>
          </a:effectLst>
          <a:scene3d>
            <a:camera prst="orthographicFront"/>
            <a:lightRig rig="threePt" dir="t"/>
          </a:scene3d>
          <a:sp3d>
            <a:bevelT prst="slope"/>
          </a:sp3d>
        </p:spPr>
        <p:txBody>
          <a:bodyPr>
            <a:normAutofit fontScale="85000" lnSpcReduction="10000"/>
          </a:bodyPr>
          <a:lstStyle/>
          <a:p>
            <a:pPr marL="0" indent="0" algn="ctr">
              <a:buNone/>
            </a:pPr>
            <a:r>
              <a:rPr lang="es-CO" dirty="0" smtClean="0"/>
              <a:t>«</a:t>
            </a:r>
            <a:r>
              <a:rPr lang="es-CO" dirty="0" smtClean="0">
                <a:latin typeface="Agency FB" pitchFamily="34" charset="0"/>
              </a:rPr>
              <a:t>Habrá </a:t>
            </a:r>
            <a:r>
              <a:rPr lang="es-CO" dirty="0">
                <a:latin typeface="Agency FB" pitchFamily="34" charset="0"/>
              </a:rPr>
              <a:t>un ejército de creyentes que soportarán tan firmemente como una roca la última </a:t>
            </a:r>
            <a:r>
              <a:rPr lang="es-CO" dirty="0" smtClean="0">
                <a:latin typeface="Agency FB" pitchFamily="34" charset="0"/>
              </a:rPr>
              <a:t>prueba</a:t>
            </a:r>
            <a:r>
              <a:rPr lang="es-CO" dirty="0" smtClean="0"/>
              <a:t>».</a:t>
            </a:r>
          </a:p>
          <a:p>
            <a:pPr marL="0" indent="0" algn="ctr">
              <a:buNone/>
            </a:pPr>
            <a:r>
              <a:rPr lang="es-CO" dirty="0" smtClean="0"/>
              <a:t> </a:t>
            </a:r>
            <a:r>
              <a:rPr lang="es-CO" dirty="0" smtClean="0">
                <a:solidFill>
                  <a:srgbClr val="FF0000"/>
                </a:solidFill>
              </a:rPr>
              <a:t>3MS </a:t>
            </a:r>
            <a:r>
              <a:rPr lang="es-CO" dirty="0">
                <a:solidFill>
                  <a:srgbClr val="FF0000"/>
                </a:solidFill>
              </a:rPr>
              <a:t>446 (1888</a:t>
            </a:r>
          </a:p>
          <a:p>
            <a:pPr marL="0" indent="0" algn="ctr">
              <a:buNone/>
            </a:pPr>
            <a:endParaRPr lang="es-CO" dirty="0" smtClean="0"/>
          </a:p>
          <a:p>
            <a:pPr marL="0" indent="0" algn="ctr">
              <a:buNone/>
            </a:pPr>
            <a:r>
              <a:rPr lang="es-CO" dirty="0" smtClean="0"/>
              <a:t>Este </a:t>
            </a:r>
            <a:r>
              <a:rPr lang="es-CO" dirty="0"/>
              <a:t>ejército son los 144,000 durante el fuerte pregón, durante la ley dominical. Luego; </a:t>
            </a:r>
          </a:p>
          <a:p>
            <a:pPr marL="0" indent="0" algn="ctr">
              <a:buNone/>
            </a:pPr>
            <a:r>
              <a:rPr lang="es-CO" dirty="0" smtClean="0"/>
              <a:t>«</a:t>
            </a:r>
            <a:r>
              <a:rPr lang="es-CO" dirty="0" smtClean="0">
                <a:latin typeface="Agency FB" pitchFamily="34" charset="0"/>
              </a:rPr>
              <a:t>Habrá </a:t>
            </a:r>
            <a:r>
              <a:rPr lang="es-CO" dirty="0">
                <a:latin typeface="Agency FB" pitchFamily="34" charset="0"/>
              </a:rPr>
              <a:t>muchos que saldrán de las filas del mundo, de las diferentes iglesias -aún de la Iglesia Católica-, cuyo celo excederá en mucho al de los que han estado hasta ahora en las filas para proclamar la </a:t>
            </a:r>
            <a:r>
              <a:rPr lang="es-CO" dirty="0" smtClean="0">
                <a:latin typeface="Agency FB" pitchFamily="34" charset="0"/>
              </a:rPr>
              <a:t>verdad</a:t>
            </a:r>
            <a:r>
              <a:rPr lang="es-CO" dirty="0" smtClean="0"/>
              <a:t>».</a:t>
            </a:r>
          </a:p>
          <a:p>
            <a:pPr marL="0" indent="0" algn="ctr">
              <a:buNone/>
            </a:pPr>
            <a:r>
              <a:rPr lang="es-CO" dirty="0" smtClean="0">
                <a:solidFill>
                  <a:srgbClr val="FF0000"/>
                </a:solidFill>
              </a:rPr>
              <a:t>3 </a:t>
            </a:r>
            <a:r>
              <a:rPr lang="es-CO" dirty="0">
                <a:solidFill>
                  <a:srgbClr val="FF0000"/>
                </a:solidFill>
              </a:rPr>
              <a:t>Mensaje Selectos pg. 441 (1889).</a:t>
            </a:r>
          </a:p>
          <a:p>
            <a:endParaRPr lang="es-CO" dirty="0" smtClean="0"/>
          </a:p>
          <a:p>
            <a:pPr marL="0" indent="0" algn="ctr">
              <a:buNone/>
            </a:pPr>
            <a:r>
              <a:rPr lang="es-CO" dirty="0" smtClean="0"/>
              <a:t>«</a:t>
            </a:r>
            <a:r>
              <a:rPr lang="es-CO" dirty="0" smtClean="0">
                <a:latin typeface="Agency FB" pitchFamily="34" charset="0"/>
              </a:rPr>
              <a:t>Multitudes </a:t>
            </a:r>
            <a:r>
              <a:rPr lang="es-CO" dirty="0">
                <a:latin typeface="Agency FB" pitchFamily="34" charset="0"/>
              </a:rPr>
              <a:t>recibirán la fe y se unirán a los ejércitos del </a:t>
            </a:r>
            <a:r>
              <a:rPr lang="es-CO" dirty="0" smtClean="0">
                <a:latin typeface="Agency FB" pitchFamily="34" charset="0"/>
              </a:rPr>
              <a:t>Señor</a:t>
            </a:r>
            <a:r>
              <a:rPr lang="es-CO" dirty="0" smtClean="0"/>
              <a:t>».</a:t>
            </a:r>
          </a:p>
          <a:p>
            <a:pPr marL="0" indent="0" algn="ctr">
              <a:buNone/>
            </a:pPr>
            <a:r>
              <a:rPr lang="es-CO" dirty="0" smtClean="0">
                <a:solidFill>
                  <a:srgbClr val="FF0000"/>
                </a:solidFill>
              </a:rPr>
              <a:t>Evangelismo </a:t>
            </a:r>
            <a:r>
              <a:rPr lang="es-CO" dirty="0">
                <a:solidFill>
                  <a:srgbClr val="FF0000"/>
                </a:solidFill>
              </a:rPr>
              <a:t>pg.  508 (1895). </a:t>
            </a:r>
          </a:p>
        </p:txBody>
      </p:sp>
    </p:spTree>
    <p:extLst>
      <p:ext uri="{BB962C8B-B14F-4D97-AF65-F5344CB8AC3E}">
        <p14:creationId xmlns:p14="http://schemas.microsoft.com/office/powerpoint/2010/main" val="4128490414"/>
      </p:ext>
    </p:extLst>
  </p:cSld>
  <p:clrMapOvr>
    <a:masterClrMapping/>
  </p:clrMapOvr>
  <p:transition spd="slow">
    <p:randomBar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bg1">
              <a:lumMod val="85000"/>
            </a:schemeClr>
          </a:solidFill>
          <a:effectLst>
            <a:glow rad="101600">
              <a:srgbClr val="C00000">
                <a:alpha val="60000"/>
              </a:srgbClr>
            </a:glow>
          </a:effectLst>
          <a:scene3d>
            <a:camera prst="orthographicFront"/>
            <a:lightRig rig="threePt" dir="t"/>
          </a:scene3d>
          <a:sp3d>
            <a:bevelT w="152400" h="50800" prst="softRound"/>
          </a:sp3d>
        </p:spPr>
        <p:txBody>
          <a:bodyPr>
            <a:normAutofit fontScale="85000" lnSpcReduction="10000"/>
          </a:bodyPr>
          <a:lstStyle/>
          <a:p>
            <a:pPr marL="0" indent="0" algn="ctr">
              <a:buNone/>
            </a:pPr>
            <a:r>
              <a:rPr lang="es-CO" dirty="0"/>
              <a:t>Esto sí que es extraordinario, Dios terminará su obra en poder y para su gloria y honra como jamás visto, el profeta Isaías también vio esto: </a:t>
            </a:r>
          </a:p>
          <a:p>
            <a:pPr marL="0" indent="0" algn="ctr">
              <a:buNone/>
            </a:pPr>
            <a:endParaRPr lang="es-CO" dirty="0" smtClean="0"/>
          </a:p>
          <a:p>
            <a:pPr marL="0" indent="0" algn="ctr">
              <a:buNone/>
            </a:pPr>
            <a:r>
              <a:rPr lang="es-CO" dirty="0" smtClean="0"/>
              <a:t>“</a:t>
            </a:r>
            <a:r>
              <a:rPr lang="es-CO" dirty="0">
                <a:latin typeface="Agency FB" pitchFamily="34" charset="0"/>
              </a:rPr>
              <a:t>Porque yo entiendo sus obras y sus pensamientos. Tiempo vendrá para juntar a todas las naciones y lenguas; y vendrán, y verán mi gloria. Pondré en ellos una señal, y enviaré de ellos algunos escapados, a las naciones: a Tarsis, a Pul y Lud, que disparan arco, a Tubal, a Grecia y a las lejanas islas que no oyeron de mí, ni vieron mi gloria.  </a:t>
            </a:r>
            <a:endParaRPr lang="es-CO" dirty="0" smtClean="0">
              <a:latin typeface="Agency FB" pitchFamily="34" charset="0"/>
            </a:endParaRPr>
          </a:p>
          <a:p>
            <a:pPr marL="0" indent="0" algn="ctr">
              <a:buNone/>
            </a:pPr>
            <a:r>
              <a:rPr lang="es-CO" dirty="0" smtClean="0">
                <a:latin typeface="Agency FB" pitchFamily="34" charset="0"/>
              </a:rPr>
              <a:t>Y </a:t>
            </a:r>
            <a:r>
              <a:rPr lang="es-CO" dirty="0">
                <a:latin typeface="Agency FB" pitchFamily="34" charset="0"/>
              </a:rPr>
              <a:t>publicarán mi gloria entre las naciones. Y traerán a todos vuestros hermanos de entre todas las naciones, por ofrenda al Eterno, en caballos, carros, literas, mulos y camellos, a mi santo monte, a Jerusalén —dice el Eterno—, al modo que los hijos de Israel </a:t>
            </a:r>
            <a:r>
              <a:rPr lang="es-CO" dirty="0" smtClean="0">
                <a:latin typeface="Agency FB" pitchFamily="34" charset="0"/>
              </a:rPr>
              <a:t>traen el presente en recipientes limpios a la casa del Eterno</a:t>
            </a:r>
            <a:r>
              <a:rPr lang="es-CO" dirty="0" smtClean="0"/>
              <a:t>”. </a:t>
            </a:r>
          </a:p>
          <a:p>
            <a:pPr marL="0" indent="0" algn="ctr">
              <a:buNone/>
            </a:pPr>
            <a:r>
              <a:rPr lang="es-CO" dirty="0" smtClean="0">
                <a:solidFill>
                  <a:srgbClr val="FF0000"/>
                </a:solidFill>
              </a:rPr>
              <a:t>Isaías </a:t>
            </a:r>
            <a:r>
              <a:rPr lang="es-CO" dirty="0">
                <a:solidFill>
                  <a:srgbClr val="FF0000"/>
                </a:solidFill>
              </a:rPr>
              <a:t>66:18-20 </a:t>
            </a:r>
          </a:p>
          <a:p>
            <a:endParaRPr lang="es-CO" dirty="0"/>
          </a:p>
        </p:txBody>
      </p:sp>
    </p:spTree>
    <p:extLst>
      <p:ext uri="{BB962C8B-B14F-4D97-AF65-F5344CB8AC3E}">
        <p14:creationId xmlns:p14="http://schemas.microsoft.com/office/powerpoint/2010/main" val="16736710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pattFill prst="pct5">
            <a:fgClr>
              <a:schemeClr val="bg1">
                <a:lumMod val="85000"/>
              </a:schemeClr>
            </a:fgClr>
            <a:bgClr>
              <a:schemeClr val="bg1"/>
            </a:bgClr>
          </a:pattFill>
          <a:scene3d>
            <a:camera prst="orthographicFront"/>
            <a:lightRig rig="threePt" dir="t"/>
          </a:scene3d>
          <a:sp3d>
            <a:bevelT w="165100" prst="coolSlant"/>
          </a:sp3d>
        </p:spPr>
        <p:txBody>
          <a:bodyPr>
            <a:normAutofit fontScale="77500" lnSpcReduction="20000"/>
          </a:bodyPr>
          <a:lstStyle/>
          <a:p>
            <a:pPr marL="0" indent="0" algn="ctr">
              <a:buNone/>
            </a:pPr>
            <a:r>
              <a:rPr lang="es-CO" dirty="0"/>
              <a:t>Sin duda alguna esta es esa multitud de conversos que vienen a ser parte del pueblo durante el pregón según Apocalipsis 7:9 y finalmente la inspiración nos afirma: </a:t>
            </a:r>
          </a:p>
          <a:p>
            <a:pPr marL="0" indent="0" algn="ctr">
              <a:buNone/>
            </a:pPr>
            <a:r>
              <a:rPr lang="es-CO" dirty="0" smtClean="0"/>
              <a:t>«</a:t>
            </a:r>
            <a:r>
              <a:rPr lang="es-CO" dirty="0" smtClean="0">
                <a:latin typeface="Agency FB" pitchFamily="34" charset="0"/>
              </a:rPr>
              <a:t>En </a:t>
            </a:r>
            <a:r>
              <a:rPr lang="es-CO" dirty="0">
                <a:latin typeface="Agency FB" pitchFamily="34" charset="0"/>
              </a:rPr>
              <a:t>la pagana África, en las tierras católicas de Europa y de Sudamérica, en la China, en la India, en las islas del mar y en todos los rincones oscuros de la tierra, Dios tiene en reserva un firmamento de escogidos que brillarán en medio de las tinieblas para demostrar claramente a un mundo apóstata el poder transformador que tiene la obediencia a su </a:t>
            </a:r>
            <a:r>
              <a:rPr lang="es-CO" dirty="0" smtClean="0">
                <a:latin typeface="Agency FB" pitchFamily="34" charset="0"/>
              </a:rPr>
              <a:t>ley».</a:t>
            </a:r>
            <a:r>
              <a:rPr lang="es-CO" dirty="0" smtClean="0"/>
              <a:t>  </a:t>
            </a:r>
          </a:p>
          <a:p>
            <a:pPr marL="0" indent="0" algn="ctr">
              <a:buNone/>
            </a:pPr>
            <a:endParaRPr lang="es-CO" dirty="0" smtClean="0"/>
          </a:p>
          <a:p>
            <a:pPr marL="0" indent="0" algn="ctr">
              <a:buNone/>
            </a:pPr>
            <a:r>
              <a:rPr lang="es-CO" dirty="0" smtClean="0"/>
              <a:t>Ahora </a:t>
            </a:r>
            <a:r>
              <a:rPr lang="es-CO" dirty="0"/>
              <a:t>mismo se están revelando en toda nación, entre toda lengua y pueblo; y en la hora de la más profunda apostasía, cuando se esté realizando el supremo esfuerzo de Satanás para que "</a:t>
            </a:r>
            <a:r>
              <a:rPr lang="es-CO" dirty="0">
                <a:latin typeface="Agency FB" pitchFamily="34" charset="0"/>
              </a:rPr>
              <a:t>todos,... pequeños y grandes, ricos y pobres, libres y siervos</a:t>
            </a:r>
            <a:r>
              <a:rPr lang="es-CO" dirty="0"/>
              <a:t>" </a:t>
            </a:r>
            <a:r>
              <a:rPr lang="es-CO" dirty="0">
                <a:solidFill>
                  <a:srgbClr val="FF0000"/>
                </a:solidFill>
              </a:rPr>
              <a:t>(Apoc. 13: 16), </a:t>
            </a:r>
            <a:r>
              <a:rPr lang="es-CO" dirty="0"/>
              <a:t>reciban, so pena de muerte, la señal de lealtad a un falso día de reposo, estos fieles, "</a:t>
            </a:r>
            <a:r>
              <a:rPr lang="es-CO" dirty="0">
                <a:latin typeface="Agency FB" pitchFamily="34" charset="0"/>
              </a:rPr>
              <a:t>irreprensibles y sencillos, hijos de Dios sin culpa", resplandecerán "como luminares en el </a:t>
            </a:r>
            <a:r>
              <a:rPr lang="es-CO" dirty="0" smtClean="0">
                <a:latin typeface="Agency FB" pitchFamily="34" charset="0"/>
              </a:rPr>
              <a:t>mundo</a:t>
            </a:r>
            <a:r>
              <a:rPr lang="es-CO" dirty="0" smtClean="0"/>
              <a:t>».</a:t>
            </a:r>
          </a:p>
          <a:p>
            <a:pPr marL="0" indent="0" algn="ctr">
              <a:buNone/>
            </a:pPr>
            <a:r>
              <a:rPr lang="es-CO" dirty="0" smtClean="0"/>
              <a:t> </a:t>
            </a:r>
            <a:r>
              <a:rPr lang="es-CO" dirty="0" smtClean="0">
                <a:solidFill>
                  <a:srgbClr val="FF0000"/>
                </a:solidFill>
              </a:rPr>
              <a:t>(Ver Fil</a:t>
            </a:r>
            <a:r>
              <a:rPr lang="es-CO" dirty="0">
                <a:solidFill>
                  <a:srgbClr val="FF0000"/>
                </a:solidFill>
              </a:rPr>
              <a:t>. 2: </a:t>
            </a:r>
            <a:r>
              <a:rPr lang="es-CO" dirty="0" smtClean="0">
                <a:solidFill>
                  <a:srgbClr val="FF0000"/>
                </a:solidFill>
              </a:rPr>
              <a:t>15; Profetas </a:t>
            </a:r>
            <a:r>
              <a:rPr lang="es-CO" dirty="0">
                <a:solidFill>
                  <a:srgbClr val="FF0000"/>
                </a:solidFill>
              </a:rPr>
              <a:t>y Reyes </a:t>
            </a:r>
            <a:r>
              <a:rPr lang="es-CO" dirty="0" smtClean="0">
                <a:solidFill>
                  <a:srgbClr val="FF0000"/>
                </a:solidFill>
              </a:rPr>
              <a:t>p 140-141)</a:t>
            </a:r>
            <a:endParaRPr lang="es-CO" dirty="0">
              <a:solidFill>
                <a:srgbClr val="FF0000"/>
              </a:solidFill>
            </a:endParaRPr>
          </a:p>
          <a:p>
            <a:endParaRPr lang="es-CO" dirty="0">
              <a:solidFill>
                <a:srgbClr val="FF0000"/>
              </a:solidFill>
            </a:endParaRPr>
          </a:p>
        </p:txBody>
      </p:sp>
    </p:spTree>
    <p:extLst>
      <p:ext uri="{BB962C8B-B14F-4D97-AF65-F5344CB8AC3E}">
        <p14:creationId xmlns:p14="http://schemas.microsoft.com/office/powerpoint/2010/main" val="102384706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solidFill>
            <a:schemeClr val="accent4">
              <a:lumMod val="20000"/>
              <a:lumOff val="80000"/>
            </a:schemeClr>
          </a:solidFill>
          <a:effectLst>
            <a:glow rad="101600">
              <a:schemeClr val="tx1">
                <a:alpha val="60000"/>
              </a:schemeClr>
            </a:glow>
          </a:effectLst>
          <a:scene3d>
            <a:camera prst="orthographicFront"/>
            <a:lightRig rig="threePt" dir="t"/>
          </a:scene3d>
          <a:sp3d>
            <a:bevelT w="165100" prst="coolSlant"/>
          </a:sp3d>
        </p:spPr>
        <p:txBody>
          <a:bodyPr>
            <a:normAutofit fontScale="70000" lnSpcReduction="20000"/>
          </a:bodyPr>
          <a:lstStyle/>
          <a:p>
            <a:pPr marL="0" indent="0" algn="ctr">
              <a:buNone/>
            </a:pPr>
            <a:r>
              <a:rPr lang="es-CO" dirty="0"/>
              <a:t>Esta gran multitud de conversos son los que las Escrituras nos </a:t>
            </a:r>
            <a:r>
              <a:rPr lang="es-CO" dirty="0" smtClean="0"/>
              <a:t>dice:</a:t>
            </a:r>
            <a:endParaRPr lang="es-CO" dirty="0"/>
          </a:p>
          <a:p>
            <a:endParaRPr lang="es-CO" dirty="0"/>
          </a:p>
          <a:p>
            <a:pPr marL="0" indent="0" algn="ctr">
              <a:buNone/>
            </a:pPr>
            <a:r>
              <a:rPr lang="es-CO" dirty="0"/>
              <a:t>"</a:t>
            </a:r>
            <a:r>
              <a:rPr lang="es-CO" dirty="0">
                <a:latin typeface="Agency FB" pitchFamily="34" charset="0"/>
              </a:rPr>
              <a:t>También tengo otras ovejas que no son de este redil.  A ésas también tengo que traer.  Ellas también oirán mi voz.  Y habrá un rebaño y un pastor</a:t>
            </a:r>
            <a:r>
              <a:rPr lang="es-CO" dirty="0" smtClean="0"/>
              <a:t>.”</a:t>
            </a:r>
          </a:p>
          <a:p>
            <a:pPr marL="0" indent="0" algn="ctr">
              <a:buNone/>
            </a:pPr>
            <a:r>
              <a:rPr lang="es-CO" dirty="0" smtClean="0">
                <a:solidFill>
                  <a:srgbClr val="FF0000"/>
                </a:solidFill>
              </a:rPr>
              <a:t>San </a:t>
            </a:r>
            <a:r>
              <a:rPr lang="es-CO" dirty="0">
                <a:solidFill>
                  <a:srgbClr val="FF0000"/>
                </a:solidFill>
              </a:rPr>
              <a:t>Juan 10:16. </a:t>
            </a:r>
          </a:p>
          <a:p>
            <a:endParaRPr lang="es-CO" dirty="0" smtClean="0"/>
          </a:p>
          <a:p>
            <a:pPr marL="0" indent="0" algn="ctr">
              <a:buNone/>
            </a:pPr>
            <a:r>
              <a:rPr lang="es-CO" dirty="0" smtClean="0"/>
              <a:t>“</a:t>
            </a:r>
            <a:r>
              <a:rPr lang="es-CO" dirty="0">
                <a:latin typeface="Agency FB" pitchFamily="34" charset="0"/>
              </a:rPr>
              <a:t>Y oí otra voz del cielo que decía: "¡Salid de ella, pueblo mío, para que no participéis de sus pecados, y no recibáis de sus plagas</a:t>
            </a:r>
            <a:r>
              <a:rPr lang="es-CO" dirty="0" smtClean="0">
                <a:latin typeface="Agency FB" pitchFamily="34" charset="0"/>
              </a:rPr>
              <a:t>!”.</a:t>
            </a:r>
          </a:p>
          <a:p>
            <a:pPr marL="0" indent="0" algn="ctr">
              <a:buNone/>
            </a:pPr>
            <a:r>
              <a:rPr lang="es-CO" dirty="0" smtClean="0">
                <a:solidFill>
                  <a:srgbClr val="FF0000"/>
                </a:solidFill>
              </a:rPr>
              <a:t>Apo</a:t>
            </a:r>
            <a:r>
              <a:rPr lang="es-CO" dirty="0">
                <a:solidFill>
                  <a:srgbClr val="FF0000"/>
                </a:solidFill>
              </a:rPr>
              <a:t>. 18:4. </a:t>
            </a:r>
          </a:p>
          <a:p>
            <a:endParaRPr lang="es-CO" dirty="0" smtClean="0"/>
          </a:p>
          <a:p>
            <a:pPr marL="0" indent="0" algn="ctr">
              <a:buNone/>
            </a:pPr>
            <a:r>
              <a:rPr lang="es-CO" dirty="0" smtClean="0"/>
              <a:t>"</a:t>
            </a:r>
            <a:r>
              <a:rPr lang="es-CO" dirty="0">
                <a:latin typeface="Agency FB" pitchFamily="34" charset="0"/>
              </a:rPr>
              <a:t>Y se unirán muchas naciones al Eterno en ese día, y serán mi pueblo, y habitaré en medio de ti. Entonces conocerás que el Eterno Todopoderoso me envió a ti</a:t>
            </a:r>
            <a:r>
              <a:rPr lang="es-CO" dirty="0" smtClean="0">
                <a:latin typeface="Agency FB" pitchFamily="34" charset="0"/>
              </a:rPr>
              <a:t>.” </a:t>
            </a:r>
          </a:p>
          <a:p>
            <a:pPr marL="0" indent="0" algn="ctr">
              <a:buNone/>
            </a:pPr>
            <a:r>
              <a:rPr lang="es-CO" dirty="0" smtClean="0">
                <a:solidFill>
                  <a:srgbClr val="FF0000"/>
                </a:solidFill>
              </a:rPr>
              <a:t>Zac</a:t>
            </a:r>
            <a:r>
              <a:rPr lang="es-CO" dirty="0">
                <a:solidFill>
                  <a:srgbClr val="FF0000"/>
                </a:solidFill>
              </a:rPr>
              <a:t>. 2:11. </a:t>
            </a:r>
          </a:p>
          <a:p>
            <a:pPr marL="0" indent="0">
              <a:buNone/>
            </a:pPr>
            <a:endParaRPr lang="es-CO" dirty="0" smtClean="0"/>
          </a:p>
          <a:p>
            <a:pPr marL="0" indent="0" algn="ctr">
              <a:buNone/>
            </a:pPr>
            <a:r>
              <a:rPr lang="es-CO" dirty="0" smtClean="0"/>
              <a:t>“</a:t>
            </a:r>
            <a:r>
              <a:rPr lang="es-CO" dirty="0">
                <a:latin typeface="Agency FB" pitchFamily="34" charset="0"/>
              </a:rPr>
              <a:t>Viene el tiempo cuando habrá tantas personas convertidas en un día como las hubo en el día  Pentecostés, después que los discípulos recibieron el Espíritu Santo</a:t>
            </a:r>
            <a:r>
              <a:rPr lang="es-CO" dirty="0" smtClean="0"/>
              <a:t>”.</a:t>
            </a:r>
          </a:p>
          <a:p>
            <a:pPr marL="0" indent="0" algn="ctr">
              <a:buNone/>
            </a:pPr>
            <a:r>
              <a:rPr lang="es-CO" dirty="0" smtClean="0">
                <a:solidFill>
                  <a:srgbClr val="FF0000"/>
                </a:solidFill>
              </a:rPr>
              <a:t>Evangelismo </a:t>
            </a:r>
            <a:r>
              <a:rPr lang="es-CO" dirty="0">
                <a:solidFill>
                  <a:srgbClr val="FF0000"/>
                </a:solidFill>
              </a:rPr>
              <a:t>pg. 502 (1905).</a:t>
            </a:r>
          </a:p>
        </p:txBody>
      </p:sp>
    </p:spTree>
    <p:extLst>
      <p:ext uri="{BB962C8B-B14F-4D97-AF65-F5344CB8AC3E}">
        <p14:creationId xmlns:p14="http://schemas.microsoft.com/office/powerpoint/2010/main" val="893681463"/>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rmAutofit/>
          </a:bodyPr>
          <a:lstStyle/>
          <a:p>
            <a:r>
              <a:rPr lang="es-CO" sz="4800" b="1" i="1" dirty="0"/>
              <a:t>En resumen </a:t>
            </a:r>
          </a:p>
        </p:txBody>
      </p:sp>
      <p:sp>
        <p:nvSpPr>
          <p:cNvPr id="3" name="2 Marcador de contenido"/>
          <p:cNvSpPr>
            <a:spLocks noGrp="1"/>
          </p:cNvSpPr>
          <p:nvPr>
            <p:ph idx="1"/>
          </p:nvPr>
        </p:nvSpPr>
        <p:spPr>
          <a:xfrm>
            <a:off x="457200" y="1600200"/>
            <a:ext cx="8229600" cy="4853136"/>
          </a:xfrm>
          <a:solidFill>
            <a:schemeClr val="accent3">
              <a:lumMod val="20000"/>
              <a:lumOff val="80000"/>
            </a:schemeClr>
          </a:solidFill>
          <a:scene3d>
            <a:camera prst="orthographicFront"/>
            <a:lightRig rig="threePt" dir="t"/>
          </a:scene3d>
          <a:sp3d>
            <a:bevelT w="165100" prst="coolSlant"/>
          </a:sp3d>
        </p:spPr>
        <p:txBody>
          <a:bodyPr>
            <a:normAutofit fontScale="92500"/>
          </a:bodyPr>
          <a:lstStyle/>
          <a:p>
            <a:pPr marL="0" indent="0" algn="ctr">
              <a:buNone/>
            </a:pPr>
            <a:r>
              <a:rPr lang="es-CO" dirty="0"/>
              <a:t>Q</a:t>
            </a:r>
            <a:r>
              <a:rPr lang="es-CO" dirty="0" smtClean="0"/>
              <a:t>ueridos hermanos, </a:t>
            </a:r>
            <a:r>
              <a:rPr lang="es-CO" dirty="0"/>
              <a:t>Dios nos está buscando hoy </a:t>
            </a:r>
            <a:r>
              <a:rPr lang="es-CO" dirty="0" smtClean="0"/>
              <a:t>a través del mensaje de los 6000 años de pecado, que es la culminación de la «</a:t>
            </a:r>
            <a:r>
              <a:rPr lang="es-CO" dirty="0" smtClean="0">
                <a:latin typeface="Agency FB" pitchFamily="34" charset="0"/>
              </a:rPr>
              <a:t>gran controversia entre Cristo y Satanás</a:t>
            </a:r>
            <a:r>
              <a:rPr lang="es-CO" dirty="0" smtClean="0"/>
              <a:t>», para </a:t>
            </a:r>
            <a:r>
              <a:rPr lang="es-CO" dirty="0"/>
              <a:t>ser sellados, ser uno de los 144,000 y </a:t>
            </a:r>
            <a:r>
              <a:rPr lang="es-CO" dirty="0" smtClean="0"/>
              <a:t>terminar </a:t>
            </a:r>
            <a:r>
              <a:rPr lang="es-CO" dirty="0"/>
              <a:t>la obra en poder de lo alto, por eso es necesario “</a:t>
            </a:r>
            <a:r>
              <a:rPr lang="es-CO" dirty="0">
                <a:latin typeface="Agency FB" pitchFamily="34" charset="0"/>
              </a:rPr>
              <a:t>Examinaos a vosotros mismos para ver si estáis en la fe.  Probaos a vosotros mismos. ¿No reconocéis que Jesucristo está en vosotros?  A menos que estéis reprobados. Espero que reconoceréis que nosotros no estamos reprobados</a:t>
            </a:r>
            <a:r>
              <a:rPr lang="es-CO" dirty="0" smtClean="0"/>
              <a:t>”. </a:t>
            </a:r>
          </a:p>
          <a:p>
            <a:pPr marL="0" indent="0" algn="ctr">
              <a:buNone/>
            </a:pPr>
            <a:r>
              <a:rPr lang="es-CO" b="1" dirty="0" smtClean="0">
                <a:solidFill>
                  <a:srgbClr val="FF0000"/>
                </a:solidFill>
              </a:rPr>
              <a:t>2 </a:t>
            </a:r>
            <a:r>
              <a:rPr lang="es-CO" b="1" dirty="0">
                <a:solidFill>
                  <a:srgbClr val="FF0000"/>
                </a:solidFill>
              </a:rPr>
              <a:t>Corintios 13:5,6. </a:t>
            </a:r>
          </a:p>
          <a:p>
            <a:endParaRPr lang="es-CO" dirty="0" smtClean="0"/>
          </a:p>
          <a:p>
            <a:endParaRPr lang="es-CO" dirty="0"/>
          </a:p>
        </p:txBody>
      </p:sp>
    </p:spTree>
    <p:extLst>
      <p:ext uri="{BB962C8B-B14F-4D97-AF65-F5344CB8AC3E}">
        <p14:creationId xmlns:p14="http://schemas.microsoft.com/office/powerpoint/2010/main" val="4082832579"/>
      </p:ext>
    </p:extLst>
  </p:cSld>
  <p:clrMapOvr>
    <a:masterClrMapping/>
  </p:clrMapOvr>
  <p:transition spd="slow">
    <p:cove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accent5">
              <a:lumMod val="20000"/>
              <a:lumOff val="80000"/>
            </a:schemeClr>
          </a:solidFill>
          <a:scene3d>
            <a:camera prst="orthographicFront"/>
            <a:lightRig rig="threePt" dir="t"/>
          </a:scene3d>
          <a:sp3d>
            <a:bevelT w="165100" prst="coolSlant"/>
          </a:sp3d>
        </p:spPr>
        <p:txBody>
          <a:bodyPr>
            <a:normAutofit fontScale="85000" lnSpcReduction="10000"/>
          </a:bodyPr>
          <a:lstStyle/>
          <a:p>
            <a:pPr marL="0" indent="0" algn="ctr">
              <a:buNone/>
            </a:pPr>
            <a:r>
              <a:rPr lang="es-CO" dirty="0" smtClean="0"/>
              <a:t>RECUERDA, Nuestra </a:t>
            </a:r>
            <a:r>
              <a:rPr lang="es-CO" dirty="0"/>
              <a:t>meta es ser de los 144,000 quienes vienen de Israel, de la iglesia Adventista del Séptimo Día. </a:t>
            </a:r>
            <a:endParaRPr lang="es-CO" dirty="0" smtClean="0"/>
          </a:p>
          <a:p>
            <a:pPr marL="0" indent="0" algn="ctr">
              <a:buNone/>
            </a:pPr>
            <a:endParaRPr lang="es-CO" dirty="0" smtClean="0"/>
          </a:p>
          <a:p>
            <a:pPr marL="0" indent="0" algn="ctr">
              <a:buNone/>
            </a:pPr>
            <a:r>
              <a:rPr lang="es-CO" dirty="0" smtClean="0"/>
              <a:t>Por </a:t>
            </a:r>
            <a:r>
              <a:rPr lang="es-CO" dirty="0"/>
              <a:t>lo </a:t>
            </a:r>
            <a:r>
              <a:rPr lang="es-CO" dirty="0" smtClean="0"/>
              <a:t>tanto; Esforcémonos </a:t>
            </a:r>
            <a:r>
              <a:rPr lang="es-CO" dirty="0"/>
              <a:t>para estar entre los 144,000. </a:t>
            </a:r>
            <a:r>
              <a:rPr lang="es-CO" dirty="0" smtClean="0"/>
              <a:t>“</a:t>
            </a:r>
            <a:r>
              <a:rPr lang="es-CO" dirty="0" smtClean="0">
                <a:latin typeface="Agency FB" pitchFamily="34" charset="0"/>
              </a:rPr>
              <a:t>Aquellos </a:t>
            </a:r>
            <a:r>
              <a:rPr lang="es-CO" dirty="0">
                <a:latin typeface="Agency FB" pitchFamily="34" charset="0"/>
              </a:rPr>
              <a:t>a quienes el Cordero conducirá hacia fuentes de agua viva, y de cuyos ojos enjugará toda </a:t>
            </a:r>
            <a:r>
              <a:rPr lang="es-CO" dirty="0" smtClean="0">
                <a:latin typeface="Agency FB" pitchFamily="34" charset="0"/>
              </a:rPr>
              <a:t>lágrima</a:t>
            </a:r>
            <a:r>
              <a:rPr lang="es-CO" dirty="0" smtClean="0"/>
              <a:t>», </a:t>
            </a:r>
            <a:r>
              <a:rPr lang="es-CO" dirty="0"/>
              <a:t>son los que ahora están recibiendo el conocimiento y la sabiduría revelados en la Biblia, la Palabra de Dios. . .</a:t>
            </a:r>
          </a:p>
          <a:p>
            <a:pPr marL="0" indent="0" algn="ctr">
              <a:buNone/>
            </a:pPr>
            <a:endParaRPr lang="es-CO" dirty="0" smtClean="0"/>
          </a:p>
          <a:p>
            <a:pPr marL="0" indent="0" algn="ctr">
              <a:buNone/>
            </a:pPr>
            <a:r>
              <a:rPr lang="es-CO" dirty="0" smtClean="0"/>
              <a:t>No </a:t>
            </a:r>
            <a:r>
              <a:rPr lang="es-CO" dirty="0"/>
              <a:t>hemos de imitar a ningún ser humano.  No existe ningún hombre suficientemente sabio que pueda servirnos de ejemplo. Debemos contemplar al Hombre Cristo Jesús, en quien habita plenamente la perfección de la justicia y la santidad. El es el Autor y el Consumador de nuestra fe.  El es el Hombre modelo. </a:t>
            </a:r>
          </a:p>
          <a:p>
            <a:endParaRPr lang="es-CO" dirty="0"/>
          </a:p>
        </p:txBody>
      </p:sp>
    </p:spTree>
    <p:extLst>
      <p:ext uri="{BB962C8B-B14F-4D97-AF65-F5344CB8AC3E}">
        <p14:creationId xmlns:p14="http://schemas.microsoft.com/office/powerpoint/2010/main" val="4006437502"/>
      </p:ext>
    </p:extLst>
  </p:cSld>
  <p:clrMapOvr>
    <a:masterClrMapping/>
  </p:clrMapOvr>
  <p:transition spd="slow">
    <p:push dir="u"/>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bg1"/>
          </a:solidFill>
          <a:scene3d>
            <a:camera prst="orthographicFront"/>
            <a:lightRig rig="threePt" dir="t"/>
          </a:scene3d>
          <a:sp3d>
            <a:bevelT w="165100" prst="coolSlant"/>
          </a:sp3d>
        </p:spPr>
        <p:txBody>
          <a:bodyPr>
            <a:normAutofit lnSpcReduction="10000"/>
          </a:bodyPr>
          <a:lstStyle/>
          <a:p>
            <a:pPr marL="0" indent="0" algn="ctr">
              <a:buNone/>
            </a:pPr>
            <a:r>
              <a:rPr lang="es-CO" sz="2800" dirty="0" smtClean="0"/>
              <a:t>Su </a:t>
            </a:r>
            <a:r>
              <a:rPr lang="es-CO" sz="2800" dirty="0"/>
              <a:t>experiencia es la medida de la experiencia que nosotros debemos obtener.  Su carácter es nuestro modelo. </a:t>
            </a:r>
            <a:endParaRPr lang="es-CO" sz="2800" dirty="0" smtClean="0"/>
          </a:p>
          <a:p>
            <a:pPr marL="0" indent="0" algn="ctr">
              <a:buNone/>
            </a:pPr>
            <a:endParaRPr lang="es-CO" sz="2800" dirty="0" smtClean="0"/>
          </a:p>
          <a:p>
            <a:pPr marL="0" indent="0" algn="ctr">
              <a:buNone/>
            </a:pPr>
            <a:r>
              <a:rPr lang="es-CO" sz="2800" dirty="0" smtClean="0">
                <a:solidFill>
                  <a:srgbClr val="FF0000"/>
                </a:solidFill>
              </a:rPr>
              <a:t>Por </a:t>
            </a:r>
            <a:r>
              <a:rPr lang="es-CO" sz="2800" dirty="0">
                <a:solidFill>
                  <a:srgbClr val="FF0000"/>
                </a:solidFill>
              </a:rPr>
              <a:t>lo tanto, apartemos nuestra mente de las perplejidades y las dificultades de esta vida, y fijémosla en Él, para que mediante la contemplación podamos ser transformados a su semejanza.  Podemos contemplar a Cristo con un fin elevado.  </a:t>
            </a:r>
            <a:endParaRPr lang="es-CO" sz="2800" dirty="0" smtClean="0">
              <a:solidFill>
                <a:srgbClr val="FF0000"/>
              </a:solidFill>
            </a:endParaRPr>
          </a:p>
          <a:p>
            <a:pPr marL="0" indent="0" algn="ctr">
              <a:buNone/>
            </a:pPr>
            <a:endParaRPr lang="es-CO" sz="2800" dirty="0" smtClean="0"/>
          </a:p>
          <a:p>
            <a:pPr marL="0" indent="0" algn="ctr">
              <a:buNone/>
            </a:pPr>
            <a:r>
              <a:rPr lang="es-CO" sz="2800" dirty="0" smtClean="0"/>
              <a:t>Podemos </a:t>
            </a:r>
            <a:r>
              <a:rPr lang="es-CO" sz="2800" dirty="0"/>
              <a:t>volvernos a Él con seguridad pues es omnisapiente.  A medida que lo contemplemos y pensemos en Él, se formará en nosotros Él, la esperanza de gloria</a:t>
            </a:r>
            <a:r>
              <a:rPr lang="es-CO" sz="2800" dirty="0" smtClean="0"/>
              <a:t>.</a:t>
            </a:r>
            <a:endParaRPr lang="es-CO" sz="2800" dirty="0"/>
          </a:p>
        </p:txBody>
      </p:sp>
    </p:spTree>
    <p:extLst>
      <p:ext uri="{BB962C8B-B14F-4D97-AF65-F5344CB8AC3E}">
        <p14:creationId xmlns:p14="http://schemas.microsoft.com/office/powerpoint/2010/main" val="391726348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3">
              <a:lumMod val="40000"/>
              <a:lumOff val="60000"/>
            </a:schemeClr>
          </a:solidFill>
          <a:effectLst>
            <a:glow rad="101600">
              <a:srgbClr val="C00000">
                <a:alpha val="60000"/>
              </a:srgbClr>
            </a:glow>
          </a:effectLst>
          <a:scene3d>
            <a:camera prst="orthographicFront"/>
            <a:lightRig rig="threePt" dir="t"/>
          </a:scene3d>
          <a:sp3d>
            <a:bevelT prst="slope"/>
          </a:sp3d>
        </p:spPr>
        <p:txBody>
          <a:bodyPr>
            <a:normAutofit fontScale="92500" lnSpcReduction="20000"/>
          </a:bodyPr>
          <a:lstStyle/>
          <a:p>
            <a:pPr marL="0" indent="0" algn="ctr">
              <a:buNone/>
            </a:pPr>
            <a:r>
              <a:rPr lang="es-CO" dirty="0"/>
              <a:t>Esforcémonos con todo el poder que Dios nos ha dado para hallarnos entre los ciento cuarenta y cuatro mil.  </a:t>
            </a:r>
            <a:endParaRPr lang="es-CO" dirty="0" smtClean="0"/>
          </a:p>
          <a:p>
            <a:pPr marL="0" indent="0" algn="ctr">
              <a:buNone/>
            </a:pPr>
            <a:r>
              <a:rPr lang="es-CO" dirty="0" smtClean="0"/>
              <a:t>Recuerda: </a:t>
            </a:r>
            <a:r>
              <a:rPr lang="es-CO" dirty="0" smtClean="0">
                <a:latin typeface="Agency FB" pitchFamily="34" charset="0"/>
              </a:rPr>
              <a:t>Únicamente </a:t>
            </a:r>
            <a:r>
              <a:rPr lang="es-CO" dirty="0">
                <a:latin typeface="Agency FB" pitchFamily="34" charset="0"/>
              </a:rPr>
              <a:t>los que reciban el sello del Dios vivo obtendrán el salvoconducto para entrar por las puertas de la Santa </a:t>
            </a:r>
            <a:r>
              <a:rPr lang="es-CO" dirty="0" smtClean="0">
                <a:latin typeface="Agency FB" pitchFamily="34" charset="0"/>
              </a:rPr>
              <a:t>Ciudad</a:t>
            </a:r>
            <a:r>
              <a:rPr lang="es-CO" dirty="0" smtClean="0"/>
              <a:t>”.</a:t>
            </a:r>
          </a:p>
          <a:p>
            <a:pPr marL="0" indent="0" algn="ctr">
              <a:buNone/>
            </a:pPr>
            <a:r>
              <a:rPr lang="es-CO" dirty="0" smtClean="0">
                <a:solidFill>
                  <a:srgbClr val="FF0000"/>
                </a:solidFill>
              </a:rPr>
              <a:t>Maranatha </a:t>
            </a:r>
            <a:r>
              <a:rPr lang="es-CO" dirty="0">
                <a:solidFill>
                  <a:srgbClr val="FF0000"/>
                </a:solidFill>
              </a:rPr>
              <a:t>el Señor Viene pg. 239.</a:t>
            </a:r>
          </a:p>
          <a:p>
            <a:endParaRPr lang="es-CO" dirty="0" smtClean="0"/>
          </a:p>
          <a:p>
            <a:pPr marL="0" indent="0" algn="ctr">
              <a:buNone/>
            </a:pPr>
            <a:r>
              <a:rPr lang="es-CO" dirty="0" smtClean="0"/>
              <a:t>Hermanos </a:t>
            </a:r>
            <a:r>
              <a:rPr lang="es-CO" dirty="0"/>
              <a:t>no es por accidente que Dios nos ha revelado estas cosas. Dios nos ama con un amor maravilloso e infinito. Esforcémonos pues para ser sellados con los </a:t>
            </a:r>
            <a:r>
              <a:rPr lang="es-CO" dirty="0" smtClean="0"/>
              <a:t>fieles de la última generación. </a:t>
            </a:r>
          </a:p>
          <a:p>
            <a:pPr marL="0" indent="0" algn="ctr">
              <a:buNone/>
            </a:pPr>
            <a:endParaRPr lang="es-CO" dirty="0" smtClean="0"/>
          </a:p>
          <a:p>
            <a:pPr marL="0" indent="0" algn="ctr">
              <a:buNone/>
            </a:pPr>
            <a:r>
              <a:rPr lang="es-CO" dirty="0" smtClean="0"/>
              <a:t>Que </a:t>
            </a:r>
            <a:r>
              <a:rPr lang="es-CO" dirty="0"/>
              <a:t>Dios nos bendiga ricamente a todos</a:t>
            </a:r>
            <a:r>
              <a:rPr lang="es-CO" dirty="0" smtClean="0"/>
              <a:t>. Amen.</a:t>
            </a:r>
            <a:endParaRPr lang="es-CO" dirty="0"/>
          </a:p>
          <a:p>
            <a:endParaRPr lang="es-CO" dirty="0"/>
          </a:p>
          <a:p>
            <a:endParaRPr lang="es-CO" dirty="0"/>
          </a:p>
        </p:txBody>
      </p:sp>
    </p:spTree>
    <p:extLst>
      <p:ext uri="{BB962C8B-B14F-4D97-AF65-F5344CB8AC3E}">
        <p14:creationId xmlns:p14="http://schemas.microsoft.com/office/powerpoint/2010/main" val="2905525176"/>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4097</Words>
  <Application>Microsoft Office PowerPoint</Application>
  <PresentationFormat>Presentación en pantalla (4:3)</PresentationFormat>
  <Paragraphs>184</Paragraphs>
  <Slides>31</Slides>
  <Notes>0</Notes>
  <HiddenSlides>0</HiddenSlides>
  <MMClips>0</MMClips>
  <ScaleCrop>false</ScaleCrop>
  <HeadingPairs>
    <vt:vector size="4" baseType="variant">
      <vt:variant>
        <vt:lpstr>Tema</vt:lpstr>
      </vt:variant>
      <vt:variant>
        <vt:i4>1</vt:i4>
      </vt:variant>
      <vt:variant>
        <vt:lpstr>Títulos de diapositiva</vt:lpstr>
      </vt:variant>
      <vt:variant>
        <vt:i4>31</vt:i4>
      </vt:variant>
    </vt:vector>
  </HeadingPairs>
  <TitlesOfParts>
    <vt:vector size="32" baseType="lpstr">
      <vt:lpstr>Tema de Office</vt:lpstr>
      <vt:lpstr>Presentación de PowerPoint</vt:lpstr>
      <vt:lpstr>«LA NUMEROSA COMPAÑÍA»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Similitud entre los apóstoles, los hermanos de 1844 y los 144.000.</vt:lpstr>
      <vt:lpstr>Tres características de los 144.000</vt:lpstr>
      <vt:lpstr>Presentación de PowerPoint</vt:lpstr>
      <vt:lpstr>Presentación de PowerPoint</vt:lpstr>
      <vt:lpstr>Presentación de PowerPoint</vt:lpstr>
      <vt:lpstr>En esta segunda parte del tema descubrimos dos cosas: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En resumen </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TEMAS DE FE</dc:creator>
  <cp:lastModifiedBy>TEMAS DE FE</cp:lastModifiedBy>
  <cp:revision>1</cp:revision>
  <dcterms:created xsi:type="dcterms:W3CDTF">2016-08-07T17:26:52Z</dcterms:created>
  <dcterms:modified xsi:type="dcterms:W3CDTF">2016-08-07T17:28:22Z</dcterms:modified>
</cp:coreProperties>
</file>